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 id="2147483692" r:id="rId2"/>
    <p:sldMasterId id="2147483694" r:id="rId3"/>
    <p:sldMasterId id="2147483666" r:id="rId4"/>
    <p:sldMasterId id="2147483670" r:id="rId5"/>
  </p:sldMasterIdLst>
  <p:notesMasterIdLst>
    <p:notesMasterId r:id="rId11"/>
  </p:notesMasterIdLst>
  <p:handoutMasterIdLst>
    <p:handoutMasterId r:id="rId12"/>
  </p:handoutMasterIdLst>
  <p:sldIdLst>
    <p:sldId id="263" r:id="rId6"/>
    <p:sldId id="272" r:id="rId7"/>
    <p:sldId id="277" r:id="rId8"/>
    <p:sldId id="279" r:id="rId9"/>
    <p:sldId id="270" r:id="rId10"/>
  </p:sldIdLst>
  <p:sldSz cx="9144000" cy="6858000" type="screen4x3"/>
  <p:notesSz cx="6797675"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cker" initials="B" lastIdx="1" clrIdx="0">
    <p:extLst>
      <p:ext uri="{19B8F6BF-5375-455C-9EA6-DF929625EA0E}">
        <p15:presenceInfo xmlns:p15="http://schemas.microsoft.com/office/powerpoint/2012/main" userId="Becker" providerId="None"/>
      </p:ext>
    </p:extLst>
  </p:cmAuthor>
  <p:cmAuthor id="2" name="Ellen Weber" initials="EW" lastIdx="1" clrIdx="1">
    <p:extLst>
      <p:ext uri="{19B8F6BF-5375-455C-9EA6-DF929625EA0E}">
        <p15:presenceInfo xmlns:p15="http://schemas.microsoft.com/office/powerpoint/2012/main" userId="Ellen Web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5"/>
    <a:srgbClr val="0066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CB55BD-DFD9-4207-86A5-6B3074C3A68C}" v="1240" dt="2022-12-08T13:43:18.927"/>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18" autoAdjust="0"/>
    <p:restoredTop sz="99651" autoAdjust="0"/>
  </p:normalViewPr>
  <p:slideViewPr>
    <p:cSldViewPr snapToGrid="0">
      <p:cViewPr varScale="1">
        <p:scale>
          <a:sx n="114" d="100"/>
          <a:sy n="114" d="100"/>
        </p:scale>
        <p:origin x="145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8215"/>
          </a:xfrm>
          <a:prstGeom prst="rect">
            <a:avLst/>
          </a:prstGeom>
        </p:spPr>
        <p:txBody>
          <a:bodyPr vert="horz" lIns="91440" tIns="45720" rIns="91440" bIns="45720" rtlCol="0"/>
          <a:lstStyle>
            <a:lvl1pPr algn="r">
              <a:defRPr sz="1200"/>
            </a:lvl1pPr>
          </a:lstStyle>
          <a:p>
            <a:fld id="{63C0713F-9DDE-4060-838B-2A12719A051E}" type="datetimeFigureOut">
              <a:rPr lang="de-DE" smtClean="0"/>
              <a:t>15.06.2023</a:t>
            </a:fld>
            <a:endParaRPr lang="de-DE"/>
          </a:p>
        </p:txBody>
      </p:sp>
      <p:sp>
        <p:nvSpPr>
          <p:cNvPr id="4" name="Fußzeilenplatzhalter 3"/>
          <p:cNvSpPr>
            <a:spLocks noGrp="1"/>
          </p:cNvSpPr>
          <p:nvPr>
            <p:ph type="ftr" sz="quarter" idx="2"/>
          </p:nvPr>
        </p:nvSpPr>
        <p:spPr>
          <a:xfrm>
            <a:off x="0" y="9431600"/>
            <a:ext cx="2945659" cy="498214"/>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31600"/>
            <a:ext cx="2945659" cy="498214"/>
          </a:xfrm>
          <a:prstGeom prst="rect">
            <a:avLst/>
          </a:prstGeom>
        </p:spPr>
        <p:txBody>
          <a:bodyPr vert="horz" lIns="91440" tIns="45720" rIns="91440" bIns="45720" rtlCol="0" anchor="b"/>
          <a:lstStyle>
            <a:lvl1pPr algn="r">
              <a:defRPr sz="1200"/>
            </a:lvl1pPr>
          </a:lstStyle>
          <a:p>
            <a:fld id="{4DD6EAE9-2ACC-4986-8E4D-F82448EED9F3}" type="slidenum">
              <a:rPr lang="de-DE" smtClean="0"/>
              <a:t>‹Nr.›</a:t>
            </a:fld>
            <a:endParaRPr lang="de-DE"/>
          </a:p>
        </p:txBody>
      </p:sp>
    </p:spTree>
    <p:extLst>
      <p:ext uri="{BB962C8B-B14F-4D97-AF65-F5344CB8AC3E}">
        <p14:creationId xmlns:p14="http://schemas.microsoft.com/office/powerpoint/2010/main" val="22595197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D06060D2-7C35-4AE9-814F-ACCE0F110DA0}" type="datetimeFigureOut">
              <a:rPr lang="de-DE" smtClean="0"/>
              <a:t>15.06.2023</a:t>
            </a:fld>
            <a:endParaRPr lang="de-DE"/>
          </a:p>
        </p:txBody>
      </p:sp>
      <p:sp>
        <p:nvSpPr>
          <p:cNvPr id="4" name="Folienbildplatzhalter 3"/>
          <p:cNvSpPr>
            <a:spLocks noGrp="1" noRot="1" noChangeAspect="1"/>
          </p:cNvSpPr>
          <p:nvPr>
            <p:ph type="sldImg" idx="2"/>
          </p:nvPr>
        </p:nvSpPr>
        <p:spPr>
          <a:xfrm>
            <a:off x="1165225" y="1241425"/>
            <a:ext cx="4467225" cy="335121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188546B1-246A-4793-AD48-E0D04125BB0B}" type="slidenum">
              <a:rPr lang="de-DE" smtClean="0"/>
              <a:t>‹Nr.›</a:t>
            </a:fld>
            <a:endParaRPr lang="de-DE"/>
          </a:p>
        </p:txBody>
      </p:sp>
    </p:spTree>
    <p:extLst>
      <p:ext uri="{BB962C8B-B14F-4D97-AF65-F5344CB8AC3E}">
        <p14:creationId xmlns:p14="http://schemas.microsoft.com/office/powerpoint/2010/main" val="228330545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2">
    <p:spTree>
      <p:nvGrpSpPr>
        <p:cNvPr id="1" name=""/>
        <p:cNvGrpSpPr/>
        <p:nvPr/>
      </p:nvGrpSpPr>
      <p:grpSpPr>
        <a:xfrm>
          <a:off x="0" y="0"/>
          <a:ext cx="0" cy="0"/>
          <a:chOff x="0" y="0"/>
          <a:chExt cx="0" cy="0"/>
        </a:xfrm>
      </p:grpSpPr>
      <p:sp>
        <p:nvSpPr>
          <p:cNvPr id="8" name="Text Box 9"/>
          <p:cNvSpPr txBox="1">
            <a:spLocks noChangeArrowheads="1"/>
          </p:cNvSpPr>
          <p:nvPr userDrawn="1"/>
        </p:nvSpPr>
        <p:spPr bwMode="auto">
          <a:xfrm>
            <a:off x="3295" y="-1"/>
            <a:ext cx="9140705" cy="6881479"/>
          </a:xfrm>
          <a:prstGeom prst="rect">
            <a:avLst/>
          </a:prstGeom>
          <a:solidFill>
            <a:srgbClr val="003366"/>
          </a:solidFill>
          <a:ln w="9525">
            <a:noFill/>
            <a:miter lim="800000"/>
            <a:headEnd/>
            <a:tailEnd/>
          </a:ln>
          <a:effectLst/>
        </p:spPr>
        <p:txBody>
          <a:bodyPr wrap="square" lIns="61719" tIns="30859" rIns="61719" bIns="30859">
            <a:spAutoFit/>
          </a:bodyPr>
          <a:lstStyle/>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p:txBody>
      </p:sp>
      <p:pic>
        <p:nvPicPr>
          <p:cNvPr id="5" name="Bild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11299" y="2662936"/>
            <a:ext cx="5836006" cy="1509014"/>
          </a:xfrm>
          <a:prstGeom prst="rect">
            <a:avLst/>
          </a:prstGeom>
        </p:spPr>
      </p:pic>
    </p:spTree>
    <p:extLst>
      <p:ext uri="{BB962C8B-B14F-4D97-AF65-F5344CB8AC3E}">
        <p14:creationId xmlns:p14="http://schemas.microsoft.com/office/powerpoint/2010/main" val="142053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1947044"/>
      </p:ext>
    </p:extLst>
  </p:cSld>
  <p:clrMapOvr>
    <a:masterClrMapping/>
  </p:clrMapOvr>
  <p:transition spd="slow">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2">
    <p:spTree>
      <p:nvGrpSpPr>
        <p:cNvPr id="1" name=""/>
        <p:cNvGrpSpPr/>
        <p:nvPr/>
      </p:nvGrpSpPr>
      <p:grpSpPr>
        <a:xfrm>
          <a:off x="0" y="0"/>
          <a:ext cx="0" cy="0"/>
          <a:chOff x="0" y="0"/>
          <a:chExt cx="0" cy="0"/>
        </a:xfrm>
      </p:grpSpPr>
      <p:sp>
        <p:nvSpPr>
          <p:cNvPr id="8" name="Text Box 9"/>
          <p:cNvSpPr txBox="1">
            <a:spLocks noChangeArrowheads="1"/>
          </p:cNvSpPr>
          <p:nvPr userDrawn="1"/>
        </p:nvSpPr>
        <p:spPr bwMode="auto">
          <a:xfrm>
            <a:off x="3295" y="-1"/>
            <a:ext cx="9140705" cy="6881479"/>
          </a:xfrm>
          <a:prstGeom prst="rect">
            <a:avLst/>
          </a:prstGeom>
          <a:solidFill>
            <a:srgbClr val="003366"/>
          </a:solidFill>
          <a:ln w="9525">
            <a:noFill/>
            <a:miter lim="800000"/>
            <a:headEnd/>
            <a:tailEnd/>
          </a:ln>
          <a:effectLst/>
        </p:spPr>
        <p:txBody>
          <a:bodyPr wrap="square" lIns="61719" tIns="30859" rIns="61719" bIns="30859">
            <a:spAutoFit/>
          </a:bodyPr>
          <a:lstStyle/>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p:txBody>
      </p:sp>
      <p:pic>
        <p:nvPicPr>
          <p:cNvPr id="5" name="Bild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11299" y="2662936"/>
            <a:ext cx="5836006" cy="1509014"/>
          </a:xfrm>
          <a:prstGeom prst="rect">
            <a:avLst/>
          </a:prstGeom>
        </p:spPr>
      </p:pic>
    </p:spTree>
    <p:extLst>
      <p:ext uri="{BB962C8B-B14F-4D97-AF65-F5344CB8AC3E}">
        <p14:creationId xmlns:p14="http://schemas.microsoft.com/office/powerpoint/2010/main" val="3868675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4">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9830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4">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7520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extplatzhalter 3"/>
          <p:cNvSpPr>
            <a:spLocks noGrp="1"/>
          </p:cNvSpPr>
          <p:nvPr>
            <p:ph type="body" sz="quarter" idx="11" hasCustomPrompt="1"/>
          </p:nvPr>
        </p:nvSpPr>
        <p:spPr>
          <a:xfrm>
            <a:off x="484730" y="1975670"/>
            <a:ext cx="8062370" cy="883346"/>
          </a:xfrm>
          <a:prstGeom prst="rect">
            <a:avLst/>
          </a:prstGeom>
        </p:spPr>
        <p:txBody>
          <a:bodyPr vert="horz"/>
          <a:lstStyle>
            <a:lvl1pPr marL="0" indent="0">
              <a:lnSpc>
                <a:spcPct val="100000"/>
              </a:lnSpc>
              <a:buNone/>
              <a:defRPr sz="2500" baseline="0">
                <a:solidFill>
                  <a:srgbClr val="003F75"/>
                </a:solidFill>
                <a:latin typeface="Arial Black"/>
                <a:cs typeface="Arial Black"/>
              </a:defRPr>
            </a:lvl1pPr>
            <a:lvl2pPr marL="457200" indent="0">
              <a:buNone/>
              <a:defRPr>
                <a:solidFill>
                  <a:srgbClr val="003F75"/>
                </a:solidFill>
                <a:latin typeface="Arial Black"/>
                <a:cs typeface="Arial Black"/>
              </a:defRPr>
            </a:lvl2pPr>
            <a:lvl3pPr marL="914400" indent="0">
              <a:buNone/>
              <a:defRPr>
                <a:solidFill>
                  <a:srgbClr val="003F75"/>
                </a:solidFill>
                <a:latin typeface="Arial Black"/>
                <a:cs typeface="Arial Black"/>
              </a:defRPr>
            </a:lvl3pPr>
            <a:lvl4pPr marL="1371600" indent="0">
              <a:buNone/>
              <a:defRPr>
                <a:solidFill>
                  <a:srgbClr val="003F75"/>
                </a:solidFill>
                <a:latin typeface="Arial Black"/>
                <a:cs typeface="Arial Black"/>
              </a:defRPr>
            </a:lvl4pPr>
            <a:lvl5pPr marL="1828800" indent="0">
              <a:buNone/>
              <a:defRPr>
                <a:solidFill>
                  <a:srgbClr val="003F75"/>
                </a:solidFill>
                <a:latin typeface="Arial Black"/>
                <a:cs typeface="Arial Black"/>
              </a:defRPr>
            </a:lvl5pPr>
          </a:lstStyle>
          <a:p>
            <a:pPr lvl="0"/>
            <a:r>
              <a:rPr lang="de-DE" dirty="0"/>
              <a:t>Titel der Präsentation</a:t>
            </a:r>
            <a:br>
              <a:rPr lang="de-DE" dirty="0"/>
            </a:br>
            <a:r>
              <a:rPr lang="de-DE" dirty="0"/>
              <a:t>Der kann auch zweizeilig sein</a:t>
            </a:r>
          </a:p>
        </p:txBody>
      </p:sp>
      <p:sp>
        <p:nvSpPr>
          <p:cNvPr id="3" name="Textplatzhalter 9"/>
          <p:cNvSpPr>
            <a:spLocks noGrp="1"/>
          </p:cNvSpPr>
          <p:nvPr>
            <p:ph type="body" sz="quarter" idx="13" hasCustomPrompt="1"/>
          </p:nvPr>
        </p:nvSpPr>
        <p:spPr>
          <a:xfrm>
            <a:off x="484730" y="3502476"/>
            <a:ext cx="8067173" cy="883958"/>
          </a:xfrm>
          <a:prstGeom prst="rect">
            <a:avLst/>
          </a:prstGeom>
        </p:spPr>
        <p:txBody>
          <a:bodyPr vert="horz"/>
          <a:lstStyle>
            <a:lvl1pPr marL="0" indent="0">
              <a:lnSpc>
                <a:spcPct val="100000"/>
              </a:lnSpc>
              <a:buNone/>
              <a:defRPr sz="2500">
                <a:solidFill>
                  <a:srgbClr val="003F75"/>
                </a:solidFill>
                <a:latin typeface="Arial"/>
                <a:cs typeface="Arial"/>
              </a:defRPr>
            </a:lvl1pPr>
            <a:lvl2pPr marL="457200" indent="0">
              <a:buNone/>
              <a:defRPr sz="2500">
                <a:latin typeface="Arial"/>
                <a:cs typeface="Arial"/>
              </a:defRPr>
            </a:lvl2pPr>
            <a:lvl3pPr marL="914400" indent="0">
              <a:buNone/>
              <a:defRPr sz="2500">
                <a:latin typeface="Arial"/>
                <a:cs typeface="Arial"/>
              </a:defRPr>
            </a:lvl3pPr>
            <a:lvl4pPr marL="1371600" indent="0">
              <a:buNone/>
              <a:defRPr sz="2500">
                <a:latin typeface="Arial"/>
                <a:cs typeface="Arial"/>
              </a:defRPr>
            </a:lvl4pPr>
            <a:lvl5pPr marL="1828800" indent="0">
              <a:buNone/>
              <a:defRPr sz="2500">
                <a:latin typeface="Arial"/>
                <a:cs typeface="Arial"/>
              </a:defRPr>
            </a:lvl5pPr>
          </a:lstStyle>
          <a:p>
            <a:pPr lvl="0"/>
            <a:r>
              <a:rPr lang="de-DE" dirty="0"/>
              <a:t>Name, Vorname</a:t>
            </a:r>
          </a:p>
        </p:txBody>
      </p:sp>
      <p:sp>
        <p:nvSpPr>
          <p:cNvPr id="6" name="Textplatzhalter 5"/>
          <p:cNvSpPr>
            <a:spLocks noGrp="1"/>
          </p:cNvSpPr>
          <p:nvPr>
            <p:ph type="body" sz="quarter" idx="14" hasCustomPrompt="1"/>
          </p:nvPr>
        </p:nvSpPr>
        <p:spPr>
          <a:xfrm>
            <a:off x="484730" y="920750"/>
            <a:ext cx="8214770" cy="419100"/>
          </a:xfrm>
          <a:prstGeom prst="rect">
            <a:avLst/>
          </a:prstGeom>
        </p:spPr>
        <p:txBody>
          <a:bodyPr vert="horz" anchor="ctr"/>
          <a:lstStyle>
            <a:lvl1pPr marL="0" indent="0">
              <a:buNone/>
              <a:defRPr sz="1100" b="1" i="0">
                <a:solidFill>
                  <a:schemeClr val="bg1"/>
                </a:solidFill>
                <a:latin typeface="Arial"/>
                <a:cs typeface="Arial"/>
              </a:defRPr>
            </a:lvl1pPr>
            <a:lvl2pPr marL="457200" indent="0">
              <a:buNone/>
              <a:defRPr>
                <a:latin typeface="Arial Black"/>
                <a:cs typeface="Arial Black"/>
              </a:defRPr>
            </a:lvl2pPr>
            <a:lvl3pPr marL="914400" indent="0">
              <a:buNone/>
              <a:defRPr>
                <a:latin typeface="Arial Black"/>
                <a:cs typeface="Arial Black"/>
              </a:defRPr>
            </a:lvl3pPr>
            <a:lvl4pPr marL="1371600" indent="0">
              <a:buNone/>
              <a:defRPr>
                <a:latin typeface="Arial Black"/>
                <a:cs typeface="Arial Black"/>
              </a:defRPr>
            </a:lvl4pPr>
            <a:lvl5pPr marL="1828800" indent="0">
              <a:buNone/>
              <a:defRPr>
                <a:latin typeface="Arial Black"/>
                <a:cs typeface="Arial Black"/>
              </a:defRPr>
            </a:lvl5pPr>
          </a:lstStyle>
          <a:p>
            <a:pPr lvl="0"/>
            <a:r>
              <a:rPr lang="de-DE" dirty="0"/>
              <a:t>Fakultät/ Institut/ Fachbereich/ Zentrum XYZ</a:t>
            </a:r>
          </a:p>
        </p:txBody>
      </p:sp>
    </p:spTree>
    <p:extLst>
      <p:ext uri="{BB962C8B-B14F-4D97-AF65-F5344CB8AC3E}">
        <p14:creationId xmlns:p14="http://schemas.microsoft.com/office/powerpoint/2010/main" val="4030908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sfolie 1">
    <p:spTree>
      <p:nvGrpSpPr>
        <p:cNvPr id="1" name=""/>
        <p:cNvGrpSpPr/>
        <p:nvPr/>
      </p:nvGrpSpPr>
      <p:grpSpPr>
        <a:xfrm>
          <a:off x="0" y="0"/>
          <a:ext cx="0" cy="0"/>
          <a:chOff x="0" y="0"/>
          <a:chExt cx="0" cy="0"/>
        </a:xfrm>
      </p:grpSpPr>
      <p:sp>
        <p:nvSpPr>
          <p:cNvPr id="3" name="Textplatzhalter 6"/>
          <p:cNvSpPr>
            <a:spLocks noGrp="1"/>
          </p:cNvSpPr>
          <p:nvPr>
            <p:ph type="body" sz="quarter" idx="10" hasCustomPrompt="1"/>
          </p:nvPr>
        </p:nvSpPr>
        <p:spPr>
          <a:xfrm>
            <a:off x="484730" y="1607158"/>
            <a:ext cx="6836352" cy="572613"/>
          </a:xfrm>
          <a:prstGeom prst="rect">
            <a:avLst/>
          </a:prstGeom>
        </p:spPr>
        <p:txBody>
          <a:bodyPr vert="horz"/>
          <a:lstStyle>
            <a:lvl1pPr marL="0" indent="0">
              <a:lnSpc>
                <a:spcPct val="100000"/>
              </a:lnSpc>
              <a:buNone/>
              <a:defRPr sz="2500">
                <a:solidFill>
                  <a:srgbClr val="003F75"/>
                </a:solidFill>
                <a:latin typeface="Arial Black"/>
                <a:cs typeface="Arial Black"/>
              </a:defRPr>
            </a:lvl1pPr>
            <a:lvl2pPr marL="457200" indent="0">
              <a:buNone/>
              <a:defRPr sz="2500">
                <a:latin typeface="Arial Black"/>
                <a:cs typeface="Arial Black"/>
              </a:defRPr>
            </a:lvl2pPr>
            <a:lvl3pPr marL="914400" indent="0">
              <a:buNone/>
              <a:defRPr sz="2500">
                <a:latin typeface="Arial Black"/>
                <a:cs typeface="Arial Black"/>
              </a:defRPr>
            </a:lvl3pPr>
            <a:lvl4pPr marL="1371600" indent="0">
              <a:buNone/>
              <a:defRPr sz="2500">
                <a:latin typeface="Arial Black"/>
                <a:cs typeface="Arial Black"/>
              </a:defRPr>
            </a:lvl4pPr>
            <a:lvl5pPr marL="1828800" indent="0">
              <a:buNone/>
              <a:defRPr sz="2500">
                <a:latin typeface="Arial Black"/>
                <a:cs typeface="Arial Black"/>
              </a:defRPr>
            </a:lvl5pPr>
          </a:lstStyle>
          <a:p>
            <a:pPr lvl="0"/>
            <a:r>
              <a:rPr lang="de-DE" dirty="0"/>
              <a:t>Thema 1: Wörter sind Kombinationen</a:t>
            </a:r>
          </a:p>
        </p:txBody>
      </p:sp>
      <p:sp>
        <p:nvSpPr>
          <p:cNvPr id="4" name="Textplatzhalter 9"/>
          <p:cNvSpPr>
            <a:spLocks noGrp="1"/>
          </p:cNvSpPr>
          <p:nvPr>
            <p:ph type="body" sz="quarter" idx="11" hasCustomPrompt="1"/>
          </p:nvPr>
        </p:nvSpPr>
        <p:spPr>
          <a:xfrm>
            <a:off x="484730" y="2276717"/>
            <a:ext cx="3962400" cy="2266375"/>
          </a:xfrm>
          <a:prstGeom prst="rect">
            <a:avLst/>
          </a:prstGeom>
        </p:spPr>
        <p:txBody>
          <a:bodyPr vert="horz"/>
          <a:lstStyle>
            <a:lvl1pPr marL="0" indent="0">
              <a:lnSpc>
                <a:spcPct val="100000"/>
              </a:lnSpc>
              <a:buNone/>
              <a:defRPr sz="1800">
                <a:solidFill>
                  <a:srgbClr val="003F75"/>
                </a:solidFill>
                <a:latin typeface="Arial"/>
                <a:cs typeface="Arial"/>
              </a:defRPr>
            </a:lvl1pPr>
            <a:lvl2pPr marL="457200" indent="0">
              <a:lnSpc>
                <a:spcPct val="100000"/>
              </a:lnSpc>
              <a:buNone/>
              <a:defRPr sz="1800">
                <a:latin typeface="Arial"/>
                <a:cs typeface="Arial"/>
              </a:defRPr>
            </a:lvl2pPr>
            <a:lvl3pPr marL="914400" indent="0">
              <a:lnSpc>
                <a:spcPct val="100000"/>
              </a:lnSpc>
              <a:buNone/>
              <a:defRPr sz="1800">
                <a:latin typeface="Arial"/>
                <a:cs typeface="Arial"/>
              </a:defRPr>
            </a:lvl3pPr>
            <a:lvl4pPr marL="1371600" indent="0">
              <a:lnSpc>
                <a:spcPct val="100000"/>
              </a:lnSpc>
              <a:buNone/>
              <a:defRPr sz="1800">
                <a:latin typeface="Arial"/>
                <a:cs typeface="Arial"/>
              </a:defRPr>
            </a:lvl4pPr>
            <a:lvl5pPr marL="1828800" indent="0">
              <a:lnSpc>
                <a:spcPct val="100000"/>
              </a:lnSpc>
              <a:buNone/>
              <a:defRPr sz="1800">
                <a:latin typeface="Arial"/>
                <a:cs typeface="Arial"/>
              </a:defRPr>
            </a:lvl5pPr>
          </a:lstStyle>
          <a:p>
            <a:pPr algn="just" defTabSz="848911">
              <a:lnSpc>
                <a:spcPts val="2300"/>
              </a:lnSpc>
            </a:pPr>
            <a:r>
              <a:rPr lang="de-DE" sz="1800" dirty="0">
                <a:solidFill>
                  <a:srgbClr val="003F75"/>
                </a:solidFill>
                <a:latin typeface="Arial" charset="0"/>
              </a:rPr>
              <a:t>Um es gleich zu gestehen: Dies ist nicht Ihr Präsentationstext, sondern so genannter Blindtext. Wir haben uns jedoch dafür entschieden, auf das allseits beliebte „</a:t>
            </a:r>
            <a:r>
              <a:rPr lang="de-DE" sz="1800" dirty="0" err="1">
                <a:solidFill>
                  <a:srgbClr val="003F75"/>
                </a:solidFill>
                <a:latin typeface="Arial" charset="0"/>
              </a:rPr>
              <a:t>Guaredisch</a:t>
            </a:r>
            <a:r>
              <a:rPr lang="de-DE" sz="1800" dirty="0">
                <a:solidFill>
                  <a:srgbClr val="003F75"/>
                </a:solidFill>
                <a:latin typeface="Arial" charset="0"/>
              </a:rPr>
              <a:t> </a:t>
            </a:r>
            <a:r>
              <a:rPr lang="de-DE" sz="1800" dirty="0" err="1">
                <a:solidFill>
                  <a:srgbClr val="003F75"/>
                </a:solidFill>
                <a:latin typeface="Arial" charset="0"/>
              </a:rPr>
              <a:t>Nedunfeg</a:t>
            </a:r>
            <a:r>
              <a:rPr lang="de-DE" sz="1800" dirty="0">
                <a:solidFill>
                  <a:srgbClr val="003F75"/>
                </a:solidFill>
                <a:latin typeface="Arial" charset="0"/>
              </a:rPr>
              <a:t>“ oder das klassische „</a:t>
            </a:r>
            <a:r>
              <a:rPr lang="de-DE" sz="1800" dirty="0" err="1">
                <a:solidFill>
                  <a:srgbClr val="003F75"/>
                </a:solidFill>
                <a:latin typeface="Arial" charset="0"/>
              </a:rPr>
              <a:t>oxmox</a:t>
            </a:r>
            <a:r>
              <a:rPr lang="de-DE" sz="1800" dirty="0">
                <a:solidFill>
                  <a:srgbClr val="003F75"/>
                </a:solidFill>
                <a:latin typeface="Arial" charset="0"/>
              </a:rPr>
              <a:t>“ zu verzichten.</a:t>
            </a:r>
          </a:p>
        </p:txBody>
      </p:sp>
      <p:sp>
        <p:nvSpPr>
          <p:cNvPr id="5" name="Textplatzhalter 9"/>
          <p:cNvSpPr>
            <a:spLocks noGrp="1"/>
          </p:cNvSpPr>
          <p:nvPr>
            <p:ph type="body" sz="quarter" idx="12" hasCustomPrompt="1"/>
          </p:nvPr>
        </p:nvSpPr>
        <p:spPr>
          <a:xfrm>
            <a:off x="4663815" y="2276717"/>
            <a:ext cx="3962400" cy="2266375"/>
          </a:xfrm>
          <a:prstGeom prst="rect">
            <a:avLst/>
          </a:prstGeom>
        </p:spPr>
        <p:txBody>
          <a:bodyPr vert="horz"/>
          <a:lstStyle>
            <a:lvl1pPr marL="0" indent="0">
              <a:lnSpc>
                <a:spcPct val="100000"/>
              </a:lnSpc>
              <a:buNone/>
              <a:defRPr sz="1800">
                <a:solidFill>
                  <a:srgbClr val="003F75"/>
                </a:solidFill>
                <a:latin typeface="Arial"/>
                <a:cs typeface="Arial"/>
              </a:defRPr>
            </a:lvl1pPr>
            <a:lvl2pPr marL="457200" indent="0">
              <a:lnSpc>
                <a:spcPct val="100000"/>
              </a:lnSpc>
              <a:buNone/>
              <a:defRPr sz="1800">
                <a:latin typeface="Arial"/>
                <a:cs typeface="Arial"/>
              </a:defRPr>
            </a:lvl2pPr>
            <a:lvl3pPr marL="914400" indent="0">
              <a:lnSpc>
                <a:spcPct val="100000"/>
              </a:lnSpc>
              <a:buNone/>
              <a:defRPr sz="1800">
                <a:latin typeface="Arial"/>
                <a:cs typeface="Arial"/>
              </a:defRPr>
            </a:lvl3pPr>
            <a:lvl4pPr marL="1371600" indent="0">
              <a:lnSpc>
                <a:spcPct val="100000"/>
              </a:lnSpc>
              <a:buNone/>
              <a:defRPr sz="1800">
                <a:latin typeface="Arial"/>
                <a:cs typeface="Arial"/>
              </a:defRPr>
            </a:lvl4pPr>
            <a:lvl5pPr marL="1828800" indent="0">
              <a:lnSpc>
                <a:spcPct val="100000"/>
              </a:lnSpc>
              <a:buNone/>
              <a:defRPr sz="1800">
                <a:latin typeface="Arial"/>
                <a:cs typeface="Arial"/>
              </a:defRPr>
            </a:lvl5pPr>
          </a:lstStyle>
          <a:p>
            <a:pPr algn="just" defTabSz="848911">
              <a:lnSpc>
                <a:spcPts val="2300"/>
              </a:lnSpc>
            </a:pPr>
            <a:r>
              <a:rPr lang="de-DE" sz="1800" dirty="0">
                <a:solidFill>
                  <a:srgbClr val="003F75"/>
                </a:solidFill>
                <a:latin typeface="Arial" charset="0"/>
              </a:rPr>
              <a:t>Um es gleich zu gestehen: Dies ist nicht Ihr Präsentationstext, sondern so genannter Blindtext. Wir haben uns jedoch dafür entschieden, auf das allseits beliebte „</a:t>
            </a:r>
            <a:r>
              <a:rPr lang="de-DE" sz="1800" dirty="0" err="1">
                <a:solidFill>
                  <a:srgbClr val="003F75"/>
                </a:solidFill>
                <a:latin typeface="Arial" charset="0"/>
              </a:rPr>
              <a:t>Guaredisch</a:t>
            </a:r>
            <a:r>
              <a:rPr lang="de-DE" sz="1800" dirty="0">
                <a:solidFill>
                  <a:srgbClr val="003F75"/>
                </a:solidFill>
                <a:latin typeface="Arial" charset="0"/>
              </a:rPr>
              <a:t> </a:t>
            </a:r>
            <a:r>
              <a:rPr lang="de-DE" sz="1800" dirty="0" err="1">
                <a:solidFill>
                  <a:srgbClr val="003F75"/>
                </a:solidFill>
                <a:latin typeface="Arial" charset="0"/>
              </a:rPr>
              <a:t>Nedunfeg</a:t>
            </a:r>
            <a:r>
              <a:rPr lang="de-DE" sz="1800" dirty="0">
                <a:solidFill>
                  <a:srgbClr val="003F75"/>
                </a:solidFill>
                <a:latin typeface="Arial" charset="0"/>
              </a:rPr>
              <a:t>“ oder das klassische „</a:t>
            </a:r>
            <a:r>
              <a:rPr lang="de-DE" sz="1800" dirty="0" err="1">
                <a:solidFill>
                  <a:srgbClr val="003F75"/>
                </a:solidFill>
                <a:latin typeface="Arial" charset="0"/>
              </a:rPr>
              <a:t>oxmox</a:t>
            </a:r>
            <a:r>
              <a:rPr lang="de-DE" sz="1800" dirty="0">
                <a:solidFill>
                  <a:srgbClr val="003F75"/>
                </a:solidFill>
                <a:latin typeface="Arial" charset="0"/>
              </a:rPr>
              <a:t>“ zu verzichten.</a:t>
            </a:r>
          </a:p>
        </p:txBody>
      </p:sp>
      <p:sp>
        <p:nvSpPr>
          <p:cNvPr id="6" name="Textplatzhalter 5"/>
          <p:cNvSpPr>
            <a:spLocks noGrp="1"/>
          </p:cNvSpPr>
          <p:nvPr>
            <p:ph type="body" sz="quarter" idx="14" hasCustomPrompt="1"/>
          </p:nvPr>
        </p:nvSpPr>
        <p:spPr>
          <a:xfrm>
            <a:off x="484730" y="6494463"/>
            <a:ext cx="7400925" cy="241063"/>
          </a:xfrm>
          <a:prstGeom prst="rect">
            <a:avLst/>
          </a:prstGeom>
        </p:spPr>
        <p:txBody>
          <a:bodyPr vert="horz"/>
          <a:lstStyle>
            <a:lvl1pPr marL="0" indent="0">
              <a:buNone/>
              <a:defRPr sz="900" baseline="0">
                <a:solidFill>
                  <a:srgbClr val="003F75"/>
                </a:solidFill>
                <a:latin typeface="Arial Black"/>
                <a:cs typeface="Arial Black"/>
              </a:defRPr>
            </a:lvl1pPr>
            <a:lvl2pPr marL="457200" indent="0">
              <a:buNone/>
              <a:defRPr sz="1000">
                <a:latin typeface="Arial Black"/>
                <a:cs typeface="Arial Black"/>
              </a:defRPr>
            </a:lvl2pPr>
            <a:lvl3pPr marL="914400" indent="0">
              <a:buNone/>
              <a:defRPr sz="1000">
                <a:latin typeface="Arial Black"/>
                <a:cs typeface="Arial Black"/>
              </a:defRPr>
            </a:lvl3pPr>
            <a:lvl4pPr marL="1371600" indent="0">
              <a:buNone/>
              <a:defRPr sz="1000">
                <a:latin typeface="Arial Black"/>
                <a:cs typeface="Arial Black"/>
              </a:defRPr>
            </a:lvl4pPr>
            <a:lvl5pPr marL="1828800" indent="0">
              <a:buNone/>
              <a:defRPr sz="1000">
                <a:latin typeface="Arial Black"/>
                <a:cs typeface="Arial Black"/>
              </a:defRPr>
            </a:lvl5pPr>
          </a:lstStyle>
          <a:p>
            <a:pPr lvl="0"/>
            <a:r>
              <a:rPr lang="de-DE" dirty="0"/>
              <a:t>THEMA 1 | THEMA 2 | THEMA 3 | THEMA 4 | THEMA 5 | THEMA 6</a:t>
            </a:r>
          </a:p>
        </p:txBody>
      </p:sp>
      <p:sp>
        <p:nvSpPr>
          <p:cNvPr id="7" name="Textfeld 6"/>
          <p:cNvSpPr txBox="1"/>
          <p:nvPr userDrawn="1"/>
        </p:nvSpPr>
        <p:spPr>
          <a:xfrm>
            <a:off x="8242300" y="6534150"/>
            <a:ext cx="463550" cy="138499"/>
          </a:xfrm>
          <a:prstGeom prst="rect">
            <a:avLst/>
          </a:prstGeom>
          <a:noFill/>
        </p:spPr>
        <p:txBody>
          <a:bodyPr wrap="square" lIns="0" tIns="0" rIns="0" bIns="0" rtlCol="0">
            <a:spAutoFit/>
          </a:bodyPr>
          <a:lstStyle/>
          <a:p>
            <a:pPr algn="r"/>
            <a:fld id="{74C4B046-2211-E040-A09E-BD75B503FAD9}" type="slidenum">
              <a:rPr lang="de-DE" sz="900" smtClean="0">
                <a:solidFill>
                  <a:srgbClr val="003F75"/>
                </a:solidFill>
                <a:latin typeface="Arial Black"/>
                <a:cs typeface="Arial Black"/>
              </a:rPr>
              <a:pPr algn="r"/>
              <a:t>‹Nr.›</a:t>
            </a:fld>
            <a:endParaRPr lang="de-DE" sz="900" dirty="0">
              <a:solidFill>
                <a:srgbClr val="003F75"/>
              </a:solidFill>
              <a:latin typeface="Arial Black"/>
              <a:cs typeface="Arial Black"/>
            </a:endParaRPr>
          </a:p>
        </p:txBody>
      </p:sp>
      <p:sp>
        <p:nvSpPr>
          <p:cNvPr id="8" name="Textplatzhalter 5"/>
          <p:cNvSpPr>
            <a:spLocks noGrp="1"/>
          </p:cNvSpPr>
          <p:nvPr>
            <p:ph type="body" sz="quarter" idx="15" hasCustomPrompt="1"/>
          </p:nvPr>
        </p:nvSpPr>
        <p:spPr>
          <a:xfrm>
            <a:off x="484730" y="920750"/>
            <a:ext cx="8214770" cy="419100"/>
          </a:xfrm>
          <a:prstGeom prst="rect">
            <a:avLst/>
          </a:prstGeom>
        </p:spPr>
        <p:txBody>
          <a:bodyPr vert="horz" anchor="ctr"/>
          <a:lstStyle>
            <a:lvl1pPr marL="0" indent="0">
              <a:buNone/>
              <a:defRPr sz="1100" b="1" i="0">
                <a:solidFill>
                  <a:schemeClr val="bg1"/>
                </a:solidFill>
                <a:latin typeface="Arial"/>
                <a:cs typeface="Arial"/>
              </a:defRPr>
            </a:lvl1pPr>
            <a:lvl2pPr marL="457200" indent="0">
              <a:buNone/>
              <a:defRPr>
                <a:latin typeface="Arial Black"/>
                <a:cs typeface="Arial Black"/>
              </a:defRPr>
            </a:lvl2pPr>
            <a:lvl3pPr marL="914400" indent="0">
              <a:buNone/>
              <a:defRPr>
                <a:latin typeface="Arial Black"/>
                <a:cs typeface="Arial Black"/>
              </a:defRPr>
            </a:lvl3pPr>
            <a:lvl4pPr marL="1371600" indent="0">
              <a:buNone/>
              <a:defRPr>
                <a:latin typeface="Arial Black"/>
                <a:cs typeface="Arial Black"/>
              </a:defRPr>
            </a:lvl4pPr>
            <a:lvl5pPr marL="1828800" indent="0">
              <a:buNone/>
              <a:defRPr>
                <a:latin typeface="Arial Black"/>
                <a:cs typeface="Arial Black"/>
              </a:defRPr>
            </a:lvl5pPr>
          </a:lstStyle>
          <a:p>
            <a:pPr lvl="0"/>
            <a:r>
              <a:rPr lang="de-DE" dirty="0"/>
              <a:t>Fakultät/ Institut/ Fachbereich/ Zentrum XYZ</a:t>
            </a:r>
          </a:p>
        </p:txBody>
      </p:sp>
    </p:spTree>
    <p:extLst>
      <p:ext uri="{BB962C8B-B14F-4D97-AF65-F5344CB8AC3E}">
        <p14:creationId xmlns:p14="http://schemas.microsoft.com/office/powerpoint/2010/main" val="3522127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sfolie 2">
    <p:spTree>
      <p:nvGrpSpPr>
        <p:cNvPr id="1" name=""/>
        <p:cNvGrpSpPr/>
        <p:nvPr/>
      </p:nvGrpSpPr>
      <p:grpSpPr>
        <a:xfrm>
          <a:off x="0" y="0"/>
          <a:ext cx="0" cy="0"/>
          <a:chOff x="0" y="0"/>
          <a:chExt cx="0" cy="0"/>
        </a:xfrm>
      </p:grpSpPr>
      <p:sp>
        <p:nvSpPr>
          <p:cNvPr id="3" name="Textplatzhalter 6"/>
          <p:cNvSpPr>
            <a:spLocks noGrp="1"/>
          </p:cNvSpPr>
          <p:nvPr>
            <p:ph type="body" sz="quarter" idx="10" hasCustomPrompt="1"/>
          </p:nvPr>
        </p:nvSpPr>
        <p:spPr>
          <a:xfrm>
            <a:off x="484730" y="1607158"/>
            <a:ext cx="6836352" cy="572613"/>
          </a:xfrm>
          <a:prstGeom prst="rect">
            <a:avLst/>
          </a:prstGeom>
        </p:spPr>
        <p:txBody>
          <a:bodyPr vert="horz"/>
          <a:lstStyle>
            <a:lvl1pPr marL="0" indent="0">
              <a:lnSpc>
                <a:spcPct val="100000"/>
              </a:lnSpc>
              <a:buNone/>
              <a:defRPr sz="2500">
                <a:solidFill>
                  <a:srgbClr val="003F75"/>
                </a:solidFill>
                <a:latin typeface="Arial Black"/>
                <a:cs typeface="Arial Black"/>
              </a:defRPr>
            </a:lvl1pPr>
            <a:lvl2pPr marL="457200" indent="0">
              <a:buNone/>
              <a:defRPr sz="2500">
                <a:latin typeface="Arial Black"/>
                <a:cs typeface="Arial Black"/>
              </a:defRPr>
            </a:lvl2pPr>
            <a:lvl3pPr marL="914400" indent="0">
              <a:buNone/>
              <a:defRPr sz="2500">
                <a:latin typeface="Arial Black"/>
                <a:cs typeface="Arial Black"/>
              </a:defRPr>
            </a:lvl3pPr>
            <a:lvl4pPr marL="1371600" indent="0">
              <a:buNone/>
              <a:defRPr sz="2500">
                <a:latin typeface="Arial Black"/>
                <a:cs typeface="Arial Black"/>
              </a:defRPr>
            </a:lvl4pPr>
            <a:lvl5pPr marL="1828800" indent="0">
              <a:buNone/>
              <a:defRPr sz="2500">
                <a:latin typeface="Arial Black"/>
                <a:cs typeface="Arial Black"/>
              </a:defRPr>
            </a:lvl5pPr>
          </a:lstStyle>
          <a:p>
            <a:pPr lvl="0"/>
            <a:r>
              <a:rPr lang="de-DE" dirty="0"/>
              <a:t>Thema 1: Wörter sind Kombinationen</a:t>
            </a:r>
          </a:p>
        </p:txBody>
      </p:sp>
      <p:sp>
        <p:nvSpPr>
          <p:cNvPr id="4" name="Textplatzhalter 9"/>
          <p:cNvSpPr>
            <a:spLocks noGrp="1"/>
          </p:cNvSpPr>
          <p:nvPr>
            <p:ph type="body" sz="quarter" idx="11" hasCustomPrompt="1"/>
          </p:nvPr>
        </p:nvSpPr>
        <p:spPr>
          <a:xfrm>
            <a:off x="484730" y="2287906"/>
            <a:ext cx="8113060" cy="2266375"/>
          </a:xfrm>
          <a:prstGeom prst="rect">
            <a:avLst/>
          </a:prstGeom>
        </p:spPr>
        <p:txBody>
          <a:bodyPr vert="horz"/>
          <a:lstStyle>
            <a:lvl1pPr marL="285750" marR="0" indent="-285750" algn="just" defTabSz="848911" rtl="0" eaLnBrk="1" fontAlgn="auto" latinLnBrk="0" hangingPunct="1">
              <a:lnSpc>
                <a:spcPts val="2300"/>
              </a:lnSpc>
              <a:spcBef>
                <a:spcPts val="1000"/>
              </a:spcBef>
              <a:spcAft>
                <a:spcPts val="0"/>
              </a:spcAft>
              <a:buClrTx/>
              <a:buSzTx/>
              <a:buFont typeface="Arial"/>
              <a:buChar char="•"/>
              <a:tabLst/>
              <a:defRPr sz="1800">
                <a:solidFill>
                  <a:srgbClr val="003F75"/>
                </a:solidFill>
                <a:latin typeface="Arial"/>
                <a:cs typeface="Arial"/>
              </a:defRPr>
            </a:lvl1pPr>
            <a:lvl2pPr marL="457200" indent="0">
              <a:lnSpc>
                <a:spcPct val="100000"/>
              </a:lnSpc>
              <a:buNone/>
              <a:defRPr sz="1800">
                <a:latin typeface="Arial"/>
                <a:cs typeface="Arial"/>
              </a:defRPr>
            </a:lvl2pPr>
            <a:lvl3pPr marL="914400" indent="0">
              <a:lnSpc>
                <a:spcPct val="100000"/>
              </a:lnSpc>
              <a:buNone/>
              <a:defRPr sz="1800">
                <a:latin typeface="Arial"/>
                <a:cs typeface="Arial"/>
              </a:defRPr>
            </a:lvl3pPr>
            <a:lvl4pPr marL="1371600" indent="0">
              <a:lnSpc>
                <a:spcPct val="100000"/>
              </a:lnSpc>
              <a:buNone/>
              <a:defRPr sz="1800">
                <a:latin typeface="Arial"/>
                <a:cs typeface="Arial"/>
              </a:defRPr>
            </a:lvl4pPr>
            <a:lvl5pPr marL="1828800" indent="0">
              <a:lnSpc>
                <a:spcPct val="100000"/>
              </a:lnSpc>
              <a:buNone/>
              <a:defRPr sz="1800">
                <a:latin typeface="Arial"/>
                <a:cs typeface="Arial"/>
              </a:defRPr>
            </a:lvl5pPr>
          </a:lstStyle>
          <a:p>
            <a:pPr algn="just" defTabSz="848911">
              <a:lnSpc>
                <a:spcPts val="2300"/>
              </a:lnSpc>
            </a:pPr>
            <a:r>
              <a:rPr lang="de-DE" sz="1800" dirty="0">
                <a:solidFill>
                  <a:srgbClr val="003F75"/>
                </a:solidFill>
                <a:latin typeface="Arial" charset="0"/>
              </a:rPr>
              <a:t>Um es gleich zu gestehen: Dies ist nicht Ihr Präsentationstext, sondern so genannter Blindtext. </a:t>
            </a:r>
          </a:p>
          <a:p>
            <a:pPr algn="just" defTabSz="848911">
              <a:lnSpc>
                <a:spcPts val="2300"/>
              </a:lnSpc>
            </a:pPr>
            <a:r>
              <a:rPr lang="de-DE" sz="1800" dirty="0">
                <a:solidFill>
                  <a:srgbClr val="003F75"/>
                </a:solidFill>
                <a:latin typeface="Arial" charset="0"/>
              </a:rPr>
              <a:t>Dies ist nicht Ihr Präsentationstext, sondern so genannter Blindtext. </a:t>
            </a:r>
          </a:p>
          <a:p>
            <a:pPr algn="just" defTabSz="848911">
              <a:lnSpc>
                <a:spcPts val="2300"/>
              </a:lnSpc>
            </a:pPr>
            <a:r>
              <a:rPr lang="de-DE" sz="1800" dirty="0">
                <a:solidFill>
                  <a:srgbClr val="003F75"/>
                </a:solidFill>
                <a:latin typeface="Arial" charset="0"/>
              </a:rPr>
              <a:t>Wir haben uns jedoch dafür entschieden, auf das allseits beliebte „</a:t>
            </a:r>
            <a:r>
              <a:rPr lang="de-DE" sz="1800" dirty="0" err="1">
                <a:solidFill>
                  <a:srgbClr val="003F75"/>
                </a:solidFill>
                <a:latin typeface="Arial" charset="0"/>
              </a:rPr>
              <a:t>Guaredisch</a:t>
            </a:r>
            <a:r>
              <a:rPr lang="de-DE" sz="1800" dirty="0">
                <a:solidFill>
                  <a:srgbClr val="003F75"/>
                </a:solidFill>
                <a:latin typeface="Arial" charset="0"/>
              </a:rPr>
              <a:t> </a:t>
            </a:r>
            <a:r>
              <a:rPr lang="de-DE" sz="1800" dirty="0" err="1">
                <a:solidFill>
                  <a:srgbClr val="003F75"/>
                </a:solidFill>
                <a:latin typeface="Arial" charset="0"/>
              </a:rPr>
              <a:t>Nedunfeg</a:t>
            </a:r>
            <a:r>
              <a:rPr lang="de-DE" sz="1800" dirty="0">
                <a:solidFill>
                  <a:srgbClr val="003F75"/>
                </a:solidFill>
                <a:latin typeface="Arial" charset="0"/>
              </a:rPr>
              <a:t>“ oder das klassische „</a:t>
            </a:r>
            <a:r>
              <a:rPr lang="de-DE" sz="1800" dirty="0" err="1">
                <a:solidFill>
                  <a:srgbClr val="003F75"/>
                </a:solidFill>
                <a:latin typeface="Arial" charset="0"/>
              </a:rPr>
              <a:t>oxmox</a:t>
            </a:r>
            <a:r>
              <a:rPr lang="de-DE" sz="1800" dirty="0">
                <a:solidFill>
                  <a:srgbClr val="003F75"/>
                </a:solidFill>
                <a:latin typeface="Arial" charset="0"/>
              </a:rPr>
              <a:t>“ zu verzichten.</a:t>
            </a:r>
          </a:p>
        </p:txBody>
      </p:sp>
      <p:sp>
        <p:nvSpPr>
          <p:cNvPr id="5" name="Textplatzhalter 5"/>
          <p:cNvSpPr>
            <a:spLocks noGrp="1"/>
          </p:cNvSpPr>
          <p:nvPr>
            <p:ph type="body" sz="quarter" idx="14" hasCustomPrompt="1"/>
          </p:nvPr>
        </p:nvSpPr>
        <p:spPr>
          <a:xfrm>
            <a:off x="484730" y="6494463"/>
            <a:ext cx="7400925" cy="241063"/>
          </a:xfrm>
          <a:prstGeom prst="rect">
            <a:avLst/>
          </a:prstGeom>
        </p:spPr>
        <p:txBody>
          <a:bodyPr vert="horz"/>
          <a:lstStyle>
            <a:lvl1pPr marL="0" indent="0">
              <a:buNone/>
              <a:defRPr sz="900" baseline="0">
                <a:solidFill>
                  <a:srgbClr val="003F75"/>
                </a:solidFill>
                <a:latin typeface="Arial Black"/>
                <a:cs typeface="Arial Black"/>
              </a:defRPr>
            </a:lvl1pPr>
            <a:lvl2pPr marL="457200" indent="0">
              <a:buNone/>
              <a:defRPr sz="1000">
                <a:latin typeface="Arial Black"/>
                <a:cs typeface="Arial Black"/>
              </a:defRPr>
            </a:lvl2pPr>
            <a:lvl3pPr marL="914400" indent="0">
              <a:buNone/>
              <a:defRPr sz="1000">
                <a:latin typeface="Arial Black"/>
                <a:cs typeface="Arial Black"/>
              </a:defRPr>
            </a:lvl3pPr>
            <a:lvl4pPr marL="1371600" indent="0">
              <a:buNone/>
              <a:defRPr sz="1000">
                <a:latin typeface="Arial Black"/>
                <a:cs typeface="Arial Black"/>
              </a:defRPr>
            </a:lvl4pPr>
            <a:lvl5pPr marL="1828800" indent="0">
              <a:buNone/>
              <a:defRPr sz="1000">
                <a:latin typeface="Arial Black"/>
                <a:cs typeface="Arial Black"/>
              </a:defRPr>
            </a:lvl5pPr>
          </a:lstStyle>
          <a:p>
            <a:pPr lvl="0"/>
            <a:r>
              <a:rPr lang="de-DE" dirty="0"/>
              <a:t>THEMA 1 | THEMA 2 | THEMA 3 | THEMA 4 | THEMA 5 | THEMA 6</a:t>
            </a:r>
          </a:p>
        </p:txBody>
      </p:sp>
      <p:sp>
        <p:nvSpPr>
          <p:cNvPr id="6" name="Textfeld 5"/>
          <p:cNvSpPr txBox="1"/>
          <p:nvPr userDrawn="1"/>
        </p:nvSpPr>
        <p:spPr>
          <a:xfrm>
            <a:off x="8242300" y="6534150"/>
            <a:ext cx="463550" cy="138499"/>
          </a:xfrm>
          <a:prstGeom prst="rect">
            <a:avLst/>
          </a:prstGeom>
          <a:noFill/>
        </p:spPr>
        <p:txBody>
          <a:bodyPr wrap="square" lIns="0" tIns="0" rIns="0" bIns="0" rtlCol="0">
            <a:spAutoFit/>
          </a:bodyPr>
          <a:lstStyle/>
          <a:p>
            <a:pPr algn="r"/>
            <a:fld id="{74C4B046-2211-E040-A09E-BD75B503FAD9}" type="slidenum">
              <a:rPr lang="de-DE" sz="900" smtClean="0">
                <a:solidFill>
                  <a:srgbClr val="003F75"/>
                </a:solidFill>
                <a:latin typeface="Arial Black"/>
                <a:cs typeface="Arial Black"/>
              </a:rPr>
              <a:pPr algn="r"/>
              <a:t>‹Nr.›</a:t>
            </a:fld>
            <a:endParaRPr lang="de-DE" sz="900" dirty="0">
              <a:solidFill>
                <a:srgbClr val="003F75"/>
              </a:solidFill>
              <a:latin typeface="Arial Black"/>
              <a:cs typeface="Arial Black"/>
            </a:endParaRPr>
          </a:p>
        </p:txBody>
      </p:sp>
      <p:sp>
        <p:nvSpPr>
          <p:cNvPr id="7" name="Textplatzhalter 5"/>
          <p:cNvSpPr>
            <a:spLocks noGrp="1"/>
          </p:cNvSpPr>
          <p:nvPr>
            <p:ph type="body" sz="quarter" idx="15" hasCustomPrompt="1"/>
          </p:nvPr>
        </p:nvSpPr>
        <p:spPr>
          <a:xfrm>
            <a:off x="484730" y="920750"/>
            <a:ext cx="8214770" cy="419100"/>
          </a:xfrm>
          <a:prstGeom prst="rect">
            <a:avLst/>
          </a:prstGeom>
        </p:spPr>
        <p:txBody>
          <a:bodyPr vert="horz" anchor="ctr"/>
          <a:lstStyle>
            <a:lvl1pPr marL="0" indent="0">
              <a:buNone/>
              <a:defRPr sz="1100" b="1" i="0">
                <a:solidFill>
                  <a:schemeClr val="bg1"/>
                </a:solidFill>
                <a:latin typeface="Arial"/>
                <a:cs typeface="Arial"/>
              </a:defRPr>
            </a:lvl1pPr>
            <a:lvl2pPr marL="457200" indent="0">
              <a:buNone/>
              <a:defRPr>
                <a:latin typeface="Arial Black"/>
                <a:cs typeface="Arial Black"/>
              </a:defRPr>
            </a:lvl2pPr>
            <a:lvl3pPr marL="914400" indent="0">
              <a:buNone/>
              <a:defRPr>
                <a:latin typeface="Arial Black"/>
                <a:cs typeface="Arial Black"/>
              </a:defRPr>
            </a:lvl3pPr>
            <a:lvl4pPr marL="1371600" indent="0">
              <a:buNone/>
              <a:defRPr>
                <a:latin typeface="Arial Black"/>
                <a:cs typeface="Arial Black"/>
              </a:defRPr>
            </a:lvl4pPr>
            <a:lvl5pPr marL="1828800" indent="0">
              <a:buNone/>
              <a:defRPr>
                <a:latin typeface="Arial Black"/>
                <a:cs typeface="Arial Black"/>
              </a:defRPr>
            </a:lvl5pPr>
          </a:lstStyle>
          <a:p>
            <a:pPr lvl="0"/>
            <a:r>
              <a:rPr lang="de-DE" dirty="0"/>
              <a:t>Fakultät/ Institut/ Fachbereich/ Zentrum XYZ</a:t>
            </a:r>
          </a:p>
        </p:txBody>
      </p:sp>
    </p:spTree>
    <p:extLst>
      <p:ext uri="{BB962C8B-B14F-4D97-AF65-F5344CB8AC3E}">
        <p14:creationId xmlns:p14="http://schemas.microsoft.com/office/powerpoint/2010/main" val="207704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altsfolie 3">
    <p:spTree>
      <p:nvGrpSpPr>
        <p:cNvPr id="1" name=""/>
        <p:cNvGrpSpPr/>
        <p:nvPr/>
      </p:nvGrpSpPr>
      <p:grpSpPr>
        <a:xfrm>
          <a:off x="0" y="0"/>
          <a:ext cx="0" cy="0"/>
          <a:chOff x="0" y="0"/>
          <a:chExt cx="0" cy="0"/>
        </a:xfrm>
      </p:grpSpPr>
      <p:sp>
        <p:nvSpPr>
          <p:cNvPr id="3" name="Textplatzhalter 9"/>
          <p:cNvSpPr>
            <a:spLocks noGrp="1"/>
          </p:cNvSpPr>
          <p:nvPr>
            <p:ph type="body" sz="quarter" idx="11" hasCustomPrompt="1"/>
          </p:nvPr>
        </p:nvSpPr>
        <p:spPr>
          <a:xfrm>
            <a:off x="484730" y="2609128"/>
            <a:ext cx="3962400" cy="2060341"/>
          </a:xfrm>
          <a:prstGeom prst="rect">
            <a:avLst/>
          </a:prstGeom>
        </p:spPr>
        <p:txBody>
          <a:bodyPr vert="horz"/>
          <a:lstStyle>
            <a:lvl1pPr marL="0" indent="0">
              <a:lnSpc>
                <a:spcPct val="100000"/>
              </a:lnSpc>
              <a:buNone/>
              <a:defRPr sz="1800">
                <a:solidFill>
                  <a:srgbClr val="003F75"/>
                </a:solidFill>
                <a:latin typeface="Arial"/>
                <a:cs typeface="Arial"/>
              </a:defRPr>
            </a:lvl1pPr>
            <a:lvl2pPr marL="457200" indent="0">
              <a:lnSpc>
                <a:spcPct val="100000"/>
              </a:lnSpc>
              <a:buNone/>
              <a:defRPr sz="1800">
                <a:latin typeface="Arial"/>
                <a:cs typeface="Arial"/>
              </a:defRPr>
            </a:lvl2pPr>
            <a:lvl3pPr marL="914400" indent="0">
              <a:lnSpc>
                <a:spcPct val="100000"/>
              </a:lnSpc>
              <a:buNone/>
              <a:defRPr sz="1800">
                <a:latin typeface="Arial"/>
                <a:cs typeface="Arial"/>
              </a:defRPr>
            </a:lvl3pPr>
            <a:lvl4pPr marL="1371600" indent="0">
              <a:lnSpc>
                <a:spcPct val="100000"/>
              </a:lnSpc>
              <a:buNone/>
              <a:defRPr sz="1800">
                <a:latin typeface="Arial"/>
                <a:cs typeface="Arial"/>
              </a:defRPr>
            </a:lvl4pPr>
            <a:lvl5pPr marL="1828800" indent="0">
              <a:lnSpc>
                <a:spcPct val="100000"/>
              </a:lnSpc>
              <a:buNone/>
              <a:defRPr sz="1800">
                <a:latin typeface="Arial"/>
                <a:cs typeface="Arial"/>
              </a:defRPr>
            </a:lvl5pPr>
          </a:lstStyle>
          <a:p>
            <a:pPr algn="just" defTabSz="848911">
              <a:lnSpc>
                <a:spcPts val="2300"/>
              </a:lnSpc>
            </a:pPr>
            <a:r>
              <a:rPr lang="de-DE" sz="1800" dirty="0">
                <a:solidFill>
                  <a:srgbClr val="003F75"/>
                </a:solidFill>
                <a:latin typeface="Arial" charset="0"/>
              </a:rPr>
              <a:t>Um es gleich zu gestehen: Dies ist nicht Ihr Präsentationstext, sondern so genannter Blindtext. Wir haben uns jedoch dafür entschieden, auf das allseits beliebte „</a:t>
            </a:r>
            <a:r>
              <a:rPr lang="de-DE" sz="1800" dirty="0" err="1">
                <a:solidFill>
                  <a:srgbClr val="003F75"/>
                </a:solidFill>
                <a:latin typeface="Arial" charset="0"/>
              </a:rPr>
              <a:t>Guaredisch</a:t>
            </a:r>
            <a:r>
              <a:rPr lang="de-DE" sz="1800" dirty="0">
                <a:solidFill>
                  <a:srgbClr val="003F75"/>
                </a:solidFill>
                <a:latin typeface="Arial" charset="0"/>
              </a:rPr>
              <a:t> </a:t>
            </a:r>
            <a:r>
              <a:rPr lang="de-DE" sz="1800" dirty="0" err="1">
                <a:solidFill>
                  <a:srgbClr val="003F75"/>
                </a:solidFill>
                <a:latin typeface="Arial" charset="0"/>
              </a:rPr>
              <a:t>Nedunfeg</a:t>
            </a:r>
            <a:r>
              <a:rPr lang="de-DE" sz="1800" dirty="0">
                <a:solidFill>
                  <a:srgbClr val="003F75"/>
                </a:solidFill>
                <a:latin typeface="Arial" charset="0"/>
              </a:rPr>
              <a:t>“ oder das klassische „</a:t>
            </a:r>
            <a:r>
              <a:rPr lang="de-DE" sz="1800" dirty="0" err="1">
                <a:solidFill>
                  <a:srgbClr val="003F75"/>
                </a:solidFill>
                <a:latin typeface="Arial" charset="0"/>
              </a:rPr>
              <a:t>oxmox</a:t>
            </a:r>
            <a:r>
              <a:rPr lang="de-DE" sz="1800" dirty="0">
                <a:solidFill>
                  <a:srgbClr val="003F75"/>
                </a:solidFill>
                <a:latin typeface="Arial" charset="0"/>
              </a:rPr>
              <a:t>“ zu verzichten.</a:t>
            </a:r>
          </a:p>
        </p:txBody>
      </p:sp>
      <p:sp>
        <p:nvSpPr>
          <p:cNvPr id="4" name="Textplatzhalter 6"/>
          <p:cNvSpPr>
            <a:spLocks noGrp="1"/>
          </p:cNvSpPr>
          <p:nvPr>
            <p:ph type="body" sz="quarter" idx="10" hasCustomPrompt="1"/>
          </p:nvPr>
        </p:nvSpPr>
        <p:spPr>
          <a:xfrm>
            <a:off x="484730" y="1607158"/>
            <a:ext cx="3961719" cy="832237"/>
          </a:xfrm>
          <a:prstGeom prst="rect">
            <a:avLst/>
          </a:prstGeom>
        </p:spPr>
        <p:txBody>
          <a:bodyPr vert="horz"/>
          <a:lstStyle>
            <a:lvl1pPr marL="0" indent="0">
              <a:lnSpc>
                <a:spcPct val="100000"/>
              </a:lnSpc>
              <a:buNone/>
              <a:defRPr sz="2500">
                <a:solidFill>
                  <a:srgbClr val="003F75"/>
                </a:solidFill>
                <a:latin typeface="Arial Black"/>
                <a:cs typeface="Arial Black"/>
              </a:defRPr>
            </a:lvl1pPr>
            <a:lvl2pPr marL="457200" indent="0">
              <a:buNone/>
              <a:defRPr sz="2500">
                <a:latin typeface="Arial Black"/>
                <a:cs typeface="Arial Black"/>
              </a:defRPr>
            </a:lvl2pPr>
            <a:lvl3pPr marL="914400" indent="0">
              <a:buNone/>
              <a:defRPr sz="2500">
                <a:latin typeface="Arial Black"/>
                <a:cs typeface="Arial Black"/>
              </a:defRPr>
            </a:lvl3pPr>
            <a:lvl4pPr marL="1371600" indent="0">
              <a:buNone/>
              <a:defRPr sz="2500">
                <a:latin typeface="Arial Black"/>
                <a:cs typeface="Arial Black"/>
              </a:defRPr>
            </a:lvl4pPr>
            <a:lvl5pPr marL="1828800" indent="0">
              <a:buNone/>
              <a:defRPr sz="2500">
                <a:latin typeface="Arial Black"/>
                <a:cs typeface="Arial Black"/>
              </a:defRPr>
            </a:lvl5pPr>
          </a:lstStyle>
          <a:p>
            <a:pPr lvl="0"/>
            <a:r>
              <a:rPr lang="de-DE" dirty="0"/>
              <a:t>Thema 1: Wörter sind Kombinationen</a:t>
            </a:r>
          </a:p>
        </p:txBody>
      </p:sp>
      <p:sp>
        <p:nvSpPr>
          <p:cNvPr id="5" name="Bildplatzhalter 10"/>
          <p:cNvSpPr>
            <a:spLocks noGrp="1"/>
          </p:cNvSpPr>
          <p:nvPr>
            <p:ph type="pic" sz="quarter" idx="12" hasCustomPrompt="1"/>
          </p:nvPr>
        </p:nvSpPr>
        <p:spPr>
          <a:xfrm>
            <a:off x="4800338" y="1695268"/>
            <a:ext cx="3880112" cy="4352864"/>
          </a:xfrm>
          <a:prstGeom prst="rect">
            <a:avLst/>
          </a:prstGeom>
          <a:ln>
            <a:solidFill>
              <a:schemeClr val="tx1"/>
            </a:solidFill>
          </a:ln>
        </p:spPr>
        <p:txBody>
          <a:bodyPr vert="horz" anchor="ctr"/>
          <a:lstStyle>
            <a:lvl1pPr marL="0" indent="0" algn="ctr">
              <a:buNone/>
              <a:defRPr sz="1500">
                <a:solidFill>
                  <a:srgbClr val="003F75"/>
                </a:solidFill>
                <a:latin typeface=""/>
                <a:cs typeface=""/>
              </a:defRPr>
            </a:lvl1pPr>
          </a:lstStyle>
          <a:p>
            <a:r>
              <a:rPr lang="de-DE" dirty="0"/>
              <a:t>Hier Grafik einfügen</a:t>
            </a:r>
          </a:p>
        </p:txBody>
      </p:sp>
      <p:sp>
        <p:nvSpPr>
          <p:cNvPr id="6" name="Textplatzhalter 5"/>
          <p:cNvSpPr>
            <a:spLocks noGrp="1"/>
          </p:cNvSpPr>
          <p:nvPr>
            <p:ph type="body" sz="quarter" idx="14" hasCustomPrompt="1"/>
          </p:nvPr>
        </p:nvSpPr>
        <p:spPr>
          <a:xfrm>
            <a:off x="484730" y="6494463"/>
            <a:ext cx="7400925" cy="241063"/>
          </a:xfrm>
          <a:prstGeom prst="rect">
            <a:avLst/>
          </a:prstGeom>
        </p:spPr>
        <p:txBody>
          <a:bodyPr vert="horz"/>
          <a:lstStyle>
            <a:lvl1pPr marL="0" indent="0">
              <a:buNone/>
              <a:defRPr sz="900" baseline="0">
                <a:solidFill>
                  <a:srgbClr val="003F75"/>
                </a:solidFill>
                <a:latin typeface="Arial Black"/>
                <a:cs typeface="Arial Black"/>
              </a:defRPr>
            </a:lvl1pPr>
            <a:lvl2pPr marL="457200" indent="0">
              <a:buNone/>
              <a:defRPr sz="1000">
                <a:latin typeface="Arial Black"/>
                <a:cs typeface="Arial Black"/>
              </a:defRPr>
            </a:lvl2pPr>
            <a:lvl3pPr marL="914400" indent="0">
              <a:buNone/>
              <a:defRPr sz="1000">
                <a:latin typeface="Arial Black"/>
                <a:cs typeface="Arial Black"/>
              </a:defRPr>
            </a:lvl3pPr>
            <a:lvl4pPr marL="1371600" indent="0">
              <a:buNone/>
              <a:defRPr sz="1000">
                <a:latin typeface="Arial Black"/>
                <a:cs typeface="Arial Black"/>
              </a:defRPr>
            </a:lvl4pPr>
            <a:lvl5pPr marL="1828800" indent="0">
              <a:buNone/>
              <a:defRPr sz="1000">
                <a:latin typeface="Arial Black"/>
                <a:cs typeface="Arial Black"/>
              </a:defRPr>
            </a:lvl5pPr>
          </a:lstStyle>
          <a:p>
            <a:pPr lvl="0"/>
            <a:r>
              <a:rPr lang="de-DE" dirty="0"/>
              <a:t>THEMA 1 | THEMA 2 | THEMA 3 | THEMA 4 | THEMA 5 | THEMA 6</a:t>
            </a:r>
          </a:p>
        </p:txBody>
      </p:sp>
      <p:sp>
        <p:nvSpPr>
          <p:cNvPr id="7" name="Textfeld 6"/>
          <p:cNvSpPr txBox="1"/>
          <p:nvPr userDrawn="1"/>
        </p:nvSpPr>
        <p:spPr>
          <a:xfrm>
            <a:off x="8242300" y="6534150"/>
            <a:ext cx="463550" cy="138499"/>
          </a:xfrm>
          <a:prstGeom prst="rect">
            <a:avLst/>
          </a:prstGeom>
          <a:noFill/>
        </p:spPr>
        <p:txBody>
          <a:bodyPr wrap="square" lIns="0" tIns="0" rIns="0" bIns="0" rtlCol="0">
            <a:spAutoFit/>
          </a:bodyPr>
          <a:lstStyle/>
          <a:p>
            <a:pPr algn="r"/>
            <a:fld id="{74C4B046-2211-E040-A09E-BD75B503FAD9}" type="slidenum">
              <a:rPr lang="de-DE" sz="900" smtClean="0">
                <a:solidFill>
                  <a:srgbClr val="003F75"/>
                </a:solidFill>
                <a:latin typeface="Arial Black"/>
                <a:cs typeface="Arial Black"/>
              </a:rPr>
              <a:pPr algn="r"/>
              <a:t>‹Nr.›</a:t>
            </a:fld>
            <a:endParaRPr lang="de-DE" sz="900" dirty="0">
              <a:solidFill>
                <a:srgbClr val="003F75"/>
              </a:solidFill>
              <a:latin typeface="Arial Black"/>
              <a:cs typeface="Arial Black"/>
            </a:endParaRPr>
          </a:p>
        </p:txBody>
      </p:sp>
      <p:sp>
        <p:nvSpPr>
          <p:cNvPr id="8" name="Textplatzhalter 5"/>
          <p:cNvSpPr>
            <a:spLocks noGrp="1"/>
          </p:cNvSpPr>
          <p:nvPr>
            <p:ph type="body" sz="quarter" idx="15" hasCustomPrompt="1"/>
          </p:nvPr>
        </p:nvSpPr>
        <p:spPr>
          <a:xfrm>
            <a:off x="484730" y="920750"/>
            <a:ext cx="8214770" cy="419100"/>
          </a:xfrm>
          <a:prstGeom prst="rect">
            <a:avLst/>
          </a:prstGeom>
        </p:spPr>
        <p:txBody>
          <a:bodyPr vert="horz" anchor="ctr"/>
          <a:lstStyle>
            <a:lvl1pPr marL="0" indent="0">
              <a:buNone/>
              <a:defRPr sz="1100" b="1" i="0">
                <a:solidFill>
                  <a:schemeClr val="bg1"/>
                </a:solidFill>
                <a:latin typeface="Arial"/>
                <a:cs typeface="Arial"/>
              </a:defRPr>
            </a:lvl1pPr>
            <a:lvl2pPr marL="457200" indent="0">
              <a:buNone/>
              <a:defRPr>
                <a:latin typeface="Arial Black"/>
                <a:cs typeface="Arial Black"/>
              </a:defRPr>
            </a:lvl2pPr>
            <a:lvl3pPr marL="914400" indent="0">
              <a:buNone/>
              <a:defRPr>
                <a:latin typeface="Arial Black"/>
                <a:cs typeface="Arial Black"/>
              </a:defRPr>
            </a:lvl3pPr>
            <a:lvl4pPr marL="1371600" indent="0">
              <a:buNone/>
              <a:defRPr>
                <a:latin typeface="Arial Black"/>
                <a:cs typeface="Arial Black"/>
              </a:defRPr>
            </a:lvl4pPr>
            <a:lvl5pPr marL="1828800" indent="0">
              <a:buNone/>
              <a:defRPr>
                <a:latin typeface="Arial Black"/>
                <a:cs typeface="Arial Black"/>
              </a:defRPr>
            </a:lvl5pPr>
          </a:lstStyle>
          <a:p>
            <a:pPr lvl="0"/>
            <a:r>
              <a:rPr lang="de-DE" dirty="0"/>
              <a:t>Fakultät/ Institut/ Fachbereich/ Zentrum XYZ</a:t>
            </a:r>
          </a:p>
        </p:txBody>
      </p:sp>
    </p:spTree>
    <p:extLst>
      <p:ext uri="{BB962C8B-B14F-4D97-AF65-F5344CB8AC3E}">
        <p14:creationId xmlns:p14="http://schemas.microsoft.com/office/powerpoint/2010/main" val="10919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chlussfolie">
    <p:spTree>
      <p:nvGrpSpPr>
        <p:cNvPr id="1" name=""/>
        <p:cNvGrpSpPr/>
        <p:nvPr/>
      </p:nvGrpSpPr>
      <p:grpSpPr>
        <a:xfrm>
          <a:off x="0" y="0"/>
          <a:ext cx="0" cy="0"/>
          <a:chOff x="0" y="0"/>
          <a:chExt cx="0" cy="0"/>
        </a:xfrm>
      </p:grpSpPr>
      <p:sp>
        <p:nvSpPr>
          <p:cNvPr id="3" name="Textplatzhalter 3"/>
          <p:cNvSpPr>
            <a:spLocks noGrp="1"/>
          </p:cNvSpPr>
          <p:nvPr>
            <p:ph type="body" sz="quarter" idx="11" hasCustomPrompt="1"/>
          </p:nvPr>
        </p:nvSpPr>
        <p:spPr>
          <a:xfrm>
            <a:off x="484730" y="1975670"/>
            <a:ext cx="7994650" cy="883346"/>
          </a:xfrm>
          <a:prstGeom prst="rect">
            <a:avLst/>
          </a:prstGeom>
        </p:spPr>
        <p:txBody>
          <a:bodyPr vert="horz"/>
          <a:lstStyle>
            <a:lvl1pPr marL="0" indent="0">
              <a:lnSpc>
                <a:spcPct val="100000"/>
              </a:lnSpc>
              <a:buNone/>
              <a:defRPr sz="2500" baseline="0">
                <a:solidFill>
                  <a:srgbClr val="003F75"/>
                </a:solidFill>
                <a:latin typeface="Arial Black"/>
                <a:cs typeface="Arial Black"/>
              </a:defRPr>
            </a:lvl1pPr>
            <a:lvl2pPr marL="457200" indent="0">
              <a:buNone/>
              <a:defRPr>
                <a:solidFill>
                  <a:srgbClr val="003F75"/>
                </a:solidFill>
                <a:latin typeface="Arial Black"/>
                <a:cs typeface="Arial Black"/>
              </a:defRPr>
            </a:lvl2pPr>
            <a:lvl3pPr marL="914400" indent="0">
              <a:buNone/>
              <a:defRPr>
                <a:solidFill>
                  <a:srgbClr val="003F75"/>
                </a:solidFill>
                <a:latin typeface="Arial Black"/>
                <a:cs typeface="Arial Black"/>
              </a:defRPr>
            </a:lvl3pPr>
            <a:lvl4pPr marL="1371600" indent="0">
              <a:buNone/>
              <a:defRPr>
                <a:solidFill>
                  <a:srgbClr val="003F75"/>
                </a:solidFill>
                <a:latin typeface="Arial Black"/>
                <a:cs typeface="Arial Black"/>
              </a:defRPr>
            </a:lvl4pPr>
            <a:lvl5pPr marL="1828800" indent="0">
              <a:buNone/>
              <a:defRPr>
                <a:solidFill>
                  <a:srgbClr val="003F75"/>
                </a:solidFill>
                <a:latin typeface="Arial Black"/>
                <a:cs typeface="Arial Black"/>
              </a:defRPr>
            </a:lvl5pPr>
          </a:lstStyle>
          <a:p>
            <a:pPr lvl="0"/>
            <a:r>
              <a:rPr lang="de-DE" dirty="0"/>
              <a:t>Vielen Dank für Ihre Aufmerksamkeit</a:t>
            </a:r>
          </a:p>
        </p:txBody>
      </p:sp>
      <p:sp>
        <p:nvSpPr>
          <p:cNvPr id="4" name="Textplatzhalter 9"/>
          <p:cNvSpPr>
            <a:spLocks noGrp="1"/>
          </p:cNvSpPr>
          <p:nvPr>
            <p:ph type="body" sz="quarter" idx="13" hasCustomPrompt="1"/>
          </p:nvPr>
        </p:nvSpPr>
        <p:spPr>
          <a:xfrm>
            <a:off x="484730" y="3502476"/>
            <a:ext cx="7999413" cy="883958"/>
          </a:xfrm>
          <a:prstGeom prst="rect">
            <a:avLst/>
          </a:prstGeom>
        </p:spPr>
        <p:txBody>
          <a:bodyPr vert="horz"/>
          <a:lstStyle>
            <a:lvl1pPr marL="0" indent="0">
              <a:lnSpc>
                <a:spcPct val="100000"/>
              </a:lnSpc>
              <a:buNone/>
              <a:defRPr sz="2500">
                <a:solidFill>
                  <a:srgbClr val="003F75"/>
                </a:solidFill>
                <a:latin typeface="Arial"/>
                <a:cs typeface="Arial"/>
              </a:defRPr>
            </a:lvl1pPr>
            <a:lvl2pPr marL="457200" indent="0">
              <a:buNone/>
              <a:defRPr sz="2500">
                <a:latin typeface="Arial"/>
                <a:cs typeface="Arial"/>
              </a:defRPr>
            </a:lvl2pPr>
            <a:lvl3pPr marL="914400" indent="0">
              <a:buNone/>
              <a:defRPr sz="2500">
                <a:latin typeface="Arial"/>
                <a:cs typeface="Arial"/>
              </a:defRPr>
            </a:lvl3pPr>
            <a:lvl4pPr marL="1371600" indent="0">
              <a:buNone/>
              <a:defRPr sz="2500">
                <a:latin typeface="Arial"/>
                <a:cs typeface="Arial"/>
              </a:defRPr>
            </a:lvl4pPr>
            <a:lvl5pPr marL="1828800" indent="0">
              <a:buNone/>
              <a:defRPr sz="2500">
                <a:latin typeface="Arial"/>
                <a:cs typeface="Arial"/>
              </a:defRPr>
            </a:lvl5pPr>
          </a:lstStyle>
          <a:p>
            <a:pPr lvl="0"/>
            <a:r>
              <a:rPr lang="de-DE" dirty="0"/>
              <a:t>Name, Vorname</a:t>
            </a:r>
          </a:p>
        </p:txBody>
      </p:sp>
      <p:sp>
        <p:nvSpPr>
          <p:cNvPr id="5" name="Textplatzhalter 5"/>
          <p:cNvSpPr>
            <a:spLocks noGrp="1"/>
          </p:cNvSpPr>
          <p:nvPr>
            <p:ph type="body" sz="quarter" idx="14" hasCustomPrompt="1"/>
          </p:nvPr>
        </p:nvSpPr>
        <p:spPr>
          <a:xfrm>
            <a:off x="484730" y="6494463"/>
            <a:ext cx="7400925" cy="241063"/>
          </a:xfrm>
          <a:prstGeom prst="rect">
            <a:avLst/>
          </a:prstGeom>
        </p:spPr>
        <p:txBody>
          <a:bodyPr vert="horz"/>
          <a:lstStyle>
            <a:lvl1pPr marL="0" indent="0">
              <a:buNone/>
              <a:defRPr sz="900" baseline="0">
                <a:solidFill>
                  <a:srgbClr val="003F75"/>
                </a:solidFill>
                <a:latin typeface="Arial Black"/>
                <a:cs typeface="Arial Black"/>
              </a:defRPr>
            </a:lvl1pPr>
            <a:lvl2pPr marL="457200" indent="0">
              <a:buNone/>
              <a:defRPr sz="1000">
                <a:latin typeface="Arial Black"/>
                <a:cs typeface="Arial Black"/>
              </a:defRPr>
            </a:lvl2pPr>
            <a:lvl3pPr marL="914400" indent="0">
              <a:buNone/>
              <a:defRPr sz="1000">
                <a:latin typeface="Arial Black"/>
                <a:cs typeface="Arial Black"/>
              </a:defRPr>
            </a:lvl3pPr>
            <a:lvl4pPr marL="1371600" indent="0">
              <a:buNone/>
              <a:defRPr sz="1000">
                <a:latin typeface="Arial Black"/>
                <a:cs typeface="Arial Black"/>
              </a:defRPr>
            </a:lvl4pPr>
            <a:lvl5pPr marL="1828800" indent="0">
              <a:buNone/>
              <a:defRPr sz="1000">
                <a:latin typeface="Arial Black"/>
                <a:cs typeface="Arial Black"/>
              </a:defRPr>
            </a:lvl5pPr>
          </a:lstStyle>
          <a:p>
            <a:pPr lvl="0"/>
            <a:r>
              <a:rPr lang="de-DE" dirty="0"/>
              <a:t>THEMA 1 | THEMA 2 | THEMA 3 | THEMA 4 | THEMA 5 | THEMA 6</a:t>
            </a:r>
          </a:p>
        </p:txBody>
      </p:sp>
      <p:sp>
        <p:nvSpPr>
          <p:cNvPr id="6" name="Textfeld 5"/>
          <p:cNvSpPr txBox="1"/>
          <p:nvPr userDrawn="1"/>
        </p:nvSpPr>
        <p:spPr>
          <a:xfrm>
            <a:off x="8242300" y="6534150"/>
            <a:ext cx="463550" cy="138499"/>
          </a:xfrm>
          <a:prstGeom prst="rect">
            <a:avLst/>
          </a:prstGeom>
          <a:noFill/>
        </p:spPr>
        <p:txBody>
          <a:bodyPr wrap="square" lIns="0" tIns="0" rIns="0" bIns="0" rtlCol="0">
            <a:spAutoFit/>
          </a:bodyPr>
          <a:lstStyle/>
          <a:p>
            <a:pPr algn="r"/>
            <a:fld id="{74C4B046-2211-E040-A09E-BD75B503FAD9}" type="slidenum">
              <a:rPr lang="de-DE" sz="900" smtClean="0">
                <a:solidFill>
                  <a:srgbClr val="003F75"/>
                </a:solidFill>
                <a:latin typeface="Arial Black"/>
                <a:cs typeface="Arial Black"/>
              </a:rPr>
              <a:pPr algn="r"/>
              <a:t>‹Nr.›</a:t>
            </a:fld>
            <a:endParaRPr lang="de-DE" sz="900" dirty="0">
              <a:solidFill>
                <a:srgbClr val="003F75"/>
              </a:solidFill>
              <a:latin typeface="Arial Black"/>
              <a:cs typeface="Arial Black"/>
            </a:endParaRPr>
          </a:p>
        </p:txBody>
      </p:sp>
      <p:sp>
        <p:nvSpPr>
          <p:cNvPr id="7" name="Textplatzhalter 5"/>
          <p:cNvSpPr>
            <a:spLocks noGrp="1"/>
          </p:cNvSpPr>
          <p:nvPr>
            <p:ph type="body" sz="quarter" idx="15" hasCustomPrompt="1"/>
          </p:nvPr>
        </p:nvSpPr>
        <p:spPr>
          <a:xfrm>
            <a:off x="484730" y="920750"/>
            <a:ext cx="8214770" cy="419100"/>
          </a:xfrm>
          <a:prstGeom prst="rect">
            <a:avLst/>
          </a:prstGeom>
        </p:spPr>
        <p:txBody>
          <a:bodyPr vert="horz" anchor="ctr"/>
          <a:lstStyle>
            <a:lvl1pPr marL="0" indent="0">
              <a:buNone/>
              <a:defRPr sz="1100" b="1" i="0">
                <a:solidFill>
                  <a:schemeClr val="bg1"/>
                </a:solidFill>
                <a:latin typeface="Arial"/>
                <a:cs typeface="Arial"/>
              </a:defRPr>
            </a:lvl1pPr>
            <a:lvl2pPr marL="457200" indent="0">
              <a:buNone/>
              <a:defRPr>
                <a:latin typeface="Arial Black"/>
                <a:cs typeface="Arial Black"/>
              </a:defRPr>
            </a:lvl2pPr>
            <a:lvl3pPr marL="914400" indent="0">
              <a:buNone/>
              <a:defRPr>
                <a:latin typeface="Arial Black"/>
                <a:cs typeface="Arial Black"/>
              </a:defRPr>
            </a:lvl3pPr>
            <a:lvl4pPr marL="1371600" indent="0">
              <a:buNone/>
              <a:defRPr>
                <a:latin typeface="Arial Black"/>
                <a:cs typeface="Arial Black"/>
              </a:defRPr>
            </a:lvl4pPr>
            <a:lvl5pPr marL="1828800" indent="0">
              <a:buNone/>
              <a:defRPr>
                <a:latin typeface="Arial Black"/>
                <a:cs typeface="Arial Black"/>
              </a:defRPr>
            </a:lvl5pPr>
          </a:lstStyle>
          <a:p>
            <a:pPr lvl="0"/>
            <a:r>
              <a:rPr lang="de-DE" dirty="0"/>
              <a:t>Fakultät/ Institut/ Fachbereich/ Zentrum XYZ</a:t>
            </a:r>
          </a:p>
        </p:txBody>
      </p:sp>
    </p:spTree>
    <p:extLst>
      <p:ext uri="{BB962C8B-B14F-4D97-AF65-F5344CB8AC3E}">
        <p14:creationId xmlns:p14="http://schemas.microsoft.com/office/powerpoint/2010/main" val="42033291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7.xml"/><Relationship Id="rId7" Type="http://schemas.openxmlformats.org/officeDocument/2006/relationships/theme" Target="../theme/theme5.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 Box 9"/>
          <p:cNvSpPr txBox="1">
            <a:spLocks noChangeArrowheads="1"/>
          </p:cNvSpPr>
          <p:nvPr userDrawn="1"/>
        </p:nvSpPr>
        <p:spPr bwMode="auto">
          <a:xfrm>
            <a:off x="-16200" y="-30600"/>
            <a:ext cx="9176400" cy="6919200"/>
          </a:xfrm>
          <a:prstGeom prst="rect">
            <a:avLst/>
          </a:prstGeom>
          <a:solidFill>
            <a:srgbClr val="003366"/>
          </a:solidFill>
          <a:ln w="9525">
            <a:noFill/>
            <a:miter lim="800000"/>
            <a:headEnd/>
            <a:tailEnd/>
          </a:ln>
          <a:effectLst/>
        </p:spPr>
        <p:txBody>
          <a:bodyPr wrap="square" lIns="61719" tIns="30859" rIns="61719" bIns="30859">
            <a:spAutoFit/>
          </a:bodyPr>
          <a:lstStyle/>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p:txBody>
      </p:sp>
      <p:pic>
        <p:nvPicPr>
          <p:cNvPr id="12" name="Bild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11299" y="2662936"/>
            <a:ext cx="5836006" cy="1509014"/>
          </a:xfrm>
          <a:prstGeom prst="rect">
            <a:avLst/>
          </a:prstGeom>
        </p:spPr>
      </p:pic>
    </p:spTree>
    <p:extLst>
      <p:ext uri="{BB962C8B-B14F-4D97-AF65-F5344CB8AC3E}">
        <p14:creationId xmlns:p14="http://schemas.microsoft.com/office/powerpoint/2010/main" val="2521671645"/>
      </p:ext>
    </p:extLst>
  </p:cSld>
  <p:clrMap bg1="lt1" tx1="dk1" bg2="lt2" tx2="dk2" accent1="accent1" accent2="accent2" accent3="accent3" accent4="accent4" accent5="accent5" accent6="accent6" hlink="hlink" folHlink="folHlink"/>
  <p:sldLayoutIdLst>
    <p:sldLayoutId id="2147483663"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ext Box 9"/>
          <p:cNvSpPr txBox="1">
            <a:spLocks noChangeArrowheads="1"/>
          </p:cNvSpPr>
          <p:nvPr userDrawn="1"/>
        </p:nvSpPr>
        <p:spPr bwMode="auto">
          <a:xfrm>
            <a:off x="-16200" y="-30600"/>
            <a:ext cx="9176400" cy="6919200"/>
          </a:xfrm>
          <a:prstGeom prst="rect">
            <a:avLst/>
          </a:prstGeom>
          <a:solidFill>
            <a:srgbClr val="003366"/>
          </a:solidFill>
          <a:ln w="9525">
            <a:noFill/>
            <a:miter lim="800000"/>
            <a:headEnd/>
            <a:tailEnd/>
          </a:ln>
          <a:effectLst/>
        </p:spPr>
        <p:txBody>
          <a:bodyPr wrap="square" lIns="61719" tIns="30859" rIns="61719" bIns="30859">
            <a:spAutoFit/>
          </a:bodyPr>
          <a:lstStyle/>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a:p>
            <a:pPr defTabSz="617121"/>
            <a:endParaRPr lang="de-DE" sz="4100">
              <a:solidFill>
                <a:srgbClr val="003366"/>
              </a:solidFill>
            </a:endParaRPr>
          </a:p>
        </p:txBody>
      </p:sp>
      <p:pic>
        <p:nvPicPr>
          <p:cNvPr id="11" name="Bild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11299" y="2662936"/>
            <a:ext cx="5836006" cy="1509014"/>
          </a:xfrm>
          <a:prstGeom prst="rect">
            <a:avLst/>
          </a:prstGeom>
        </p:spPr>
      </p:pic>
    </p:spTree>
    <p:extLst>
      <p:ext uri="{BB962C8B-B14F-4D97-AF65-F5344CB8AC3E}">
        <p14:creationId xmlns:p14="http://schemas.microsoft.com/office/powerpoint/2010/main" val="1952865742"/>
      </p:ext>
    </p:extLst>
  </p:cSld>
  <p:clrMap bg1="lt1" tx1="dk1" bg2="lt2" tx2="dk2" accent1="accent1" accent2="accent2" accent3="accent3" accent4="accent4" accent5="accent5" accent6="accent6" hlink="hlink" folHlink="folHlink"/>
  <p:sldLayoutIdLst>
    <p:sldLayoutId id="2147483693"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Bild 7" descr="RZ_UniHohenheim_Logo_4C_D.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11299" y="2662936"/>
            <a:ext cx="5836007" cy="1509014"/>
          </a:xfrm>
          <a:prstGeom prst="rect">
            <a:avLst/>
          </a:prstGeom>
        </p:spPr>
      </p:pic>
    </p:spTree>
    <p:extLst>
      <p:ext uri="{BB962C8B-B14F-4D97-AF65-F5344CB8AC3E}">
        <p14:creationId xmlns:p14="http://schemas.microsoft.com/office/powerpoint/2010/main" val="1232810315"/>
      </p:ext>
    </p:extLst>
  </p:cSld>
  <p:clrMap bg1="lt1" tx1="dk1" bg2="lt2" tx2="dk2" accent1="accent1" accent2="accent2" accent3="accent3" accent4="accent4" accent5="accent5" accent6="accent6" hlink="hlink" folHlink="folHlink"/>
  <p:sldLayoutIdLst>
    <p:sldLayoutId id="2147483695"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Bild 5" descr="RZ_UniHohenheim_Logo_4C_D.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11299" y="2662936"/>
            <a:ext cx="5836007" cy="1509014"/>
          </a:xfrm>
          <a:prstGeom prst="rect">
            <a:avLst/>
          </a:prstGeom>
        </p:spPr>
      </p:pic>
    </p:spTree>
    <p:extLst>
      <p:ext uri="{BB962C8B-B14F-4D97-AF65-F5344CB8AC3E}">
        <p14:creationId xmlns:p14="http://schemas.microsoft.com/office/powerpoint/2010/main" val="3060818824"/>
      </p:ext>
    </p:extLst>
  </p:cSld>
  <p:clrMap bg1="lt1" tx1="dk1" bg2="lt2" tx2="dk2" accent1="accent1" accent2="accent2" accent3="accent3" accent4="accent4" accent5="accent5" accent6="accent6" hlink="hlink" folHlink="folHlink"/>
  <p:sldLayoutIdLst>
    <p:sldLayoutId id="2147483667"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8"/>
          <p:cNvPicPr>
            <a:picLocks noChangeAspect="1"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353291" y="312990"/>
            <a:ext cx="1861351" cy="481288"/>
          </a:xfrm>
          <a:prstGeom prst="rect">
            <a:avLst/>
          </a:prstGeom>
          <a:noFill/>
        </p:spPr>
      </p:pic>
      <p:sp>
        <p:nvSpPr>
          <p:cNvPr id="5" name="Rectangle 2"/>
          <p:cNvSpPr>
            <a:spLocks noChangeArrowheads="1"/>
          </p:cNvSpPr>
          <p:nvPr/>
        </p:nvSpPr>
        <p:spPr bwMode="auto">
          <a:xfrm flipV="1">
            <a:off x="1" y="924802"/>
            <a:ext cx="9139928" cy="408998"/>
          </a:xfrm>
          <a:prstGeom prst="rect">
            <a:avLst/>
          </a:prstGeom>
          <a:solidFill>
            <a:srgbClr val="003F75"/>
          </a:solidFill>
          <a:ln w="9525">
            <a:solidFill>
              <a:srgbClr val="003F75"/>
            </a:solidFill>
            <a:miter lim="800000"/>
            <a:headEnd/>
            <a:tailEnd/>
          </a:ln>
          <a:effectLst/>
        </p:spPr>
        <p:txBody>
          <a:bodyPr wrap="none" lIns="74427" tIns="37215" rIns="74427" bIns="37215" anchor="ctr"/>
          <a:lstStyle/>
          <a:p>
            <a:endParaRPr lang="de-DE" sz="4100"/>
          </a:p>
        </p:txBody>
      </p:sp>
    </p:spTree>
    <p:extLst>
      <p:ext uri="{BB962C8B-B14F-4D97-AF65-F5344CB8AC3E}">
        <p14:creationId xmlns:p14="http://schemas.microsoft.com/office/powerpoint/2010/main" val="1695214336"/>
      </p:ext>
    </p:extLst>
  </p:cSld>
  <p:clrMap bg1="lt1" tx1="dk1" bg2="lt2" tx2="dk2" accent1="accent1" accent2="accent2" accent3="accent3" accent4="accent4" accent5="accent5" accent6="accent6" hlink="hlink" folHlink="folHlink"/>
  <p:sldLayoutIdLst>
    <p:sldLayoutId id="2147483671" r:id="rId1"/>
    <p:sldLayoutId id="2147483688" r:id="rId2"/>
    <p:sldLayoutId id="2147483689" r:id="rId3"/>
    <p:sldLayoutId id="2147483690" r:id="rId4"/>
    <p:sldLayoutId id="2147483691" r:id="rId5"/>
    <p:sldLayoutId id="2147483696" r:id="rId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https://ww2.unipark.de/uc/570B/7f07/" TargetMode="External"/><Relationship Id="rId7" Type="http://schemas.openxmlformats.org/officeDocument/2006/relationships/image" Target="../media/image7.png"/><Relationship Id="rId2" Type="http://schemas.openxmlformats.org/officeDocument/2006/relationships/hyperlink" Target="https://unternehmensfuehrung.uni-hohenheim.de/74780" TargetMode="External"/><Relationship Id="rId1" Type="http://schemas.openxmlformats.org/officeDocument/2006/relationships/slideLayout" Target="../slideLayouts/slideLayout10.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hyperlink" Target="mailto:yannik.trautwein@uni-hohenheim.d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5"/>
          <p:cNvSpPr>
            <a:spLocks noChangeArrowheads="1"/>
          </p:cNvSpPr>
          <p:nvPr/>
        </p:nvSpPr>
        <p:spPr bwMode="auto">
          <a:xfrm>
            <a:off x="0" y="2164506"/>
            <a:ext cx="308149" cy="123531"/>
          </a:xfrm>
          <a:prstGeom prst="rect">
            <a:avLst/>
          </a:prstGeom>
          <a:solidFill>
            <a:srgbClr val="003F75"/>
          </a:solidFill>
          <a:ln w="9525">
            <a:solidFill>
              <a:srgbClr val="003366"/>
            </a:solidFill>
            <a:miter lim="800000"/>
            <a:headEnd/>
            <a:tailEnd/>
          </a:ln>
        </p:spPr>
        <p:txBody>
          <a:bodyPr wrap="none" anchor="ctr"/>
          <a:lstStyle/>
          <a:p>
            <a:pPr eaLnBrk="0" hangingPunct="0"/>
            <a:endParaRPr lang="de-DE" sz="4276"/>
          </a:p>
        </p:txBody>
      </p:sp>
      <p:pic>
        <p:nvPicPr>
          <p:cNvPr id="15363" name="Picture 106" descr="StrichSchloss_blau_70%_1ptLinie"/>
          <p:cNvPicPr>
            <a:picLocks noChangeAspect="1" noChangeArrowheads="1"/>
          </p:cNvPicPr>
          <p:nvPr/>
        </p:nvPicPr>
        <p:blipFill>
          <a:blip r:embed="rId2" cstate="print"/>
          <a:srcRect r="5585" b="11742"/>
          <a:stretch>
            <a:fillRect/>
          </a:stretch>
        </p:blipFill>
        <p:spPr bwMode="auto">
          <a:xfrm>
            <a:off x="1152503" y="2927411"/>
            <a:ext cx="7680634" cy="3114064"/>
          </a:xfrm>
          <a:prstGeom prst="rect">
            <a:avLst/>
          </a:prstGeom>
          <a:noFill/>
          <a:ln w="9525">
            <a:noFill/>
            <a:miter lim="800000"/>
            <a:headEnd/>
            <a:tailEnd/>
          </a:ln>
        </p:spPr>
      </p:pic>
      <p:sp>
        <p:nvSpPr>
          <p:cNvPr id="15364" name="Rectangle 107"/>
          <p:cNvSpPr>
            <a:spLocks noChangeArrowheads="1"/>
          </p:cNvSpPr>
          <p:nvPr/>
        </p:nvSpPr>
        <p:spPr bwMode="auto">
          <a:xfrm>
            <a:off x="8831779" y="6304827"/>
            <a:ext cx="308149" cy="123531"/>
          </a:xfrm>
          <a:prstGeom prst="rect">
            <a:avLst/>
          </a:prstGeom>
          <a:solidFill>
            <a:srgbClr val="003F75"/>
          </a:solidFill>
          <a:ln w="9525">
            <a:solidFill>
              <a:srgbClr val="003366"/>
            </a:solidFill>
            <a:miter lim="800000"/>
            <a:headEnd/>
            <a:tailEnd/>
          </a:ln>
        </p:spPr>
        <p:txBody>
          <a:bodyPr wrap="none" anchor="ctr"/>
          <a:lstStyle/>
          <a:p>
            <a:pPr eaLnBrk="0" hangingPunct="0"/>
            <a:endParaRPr lang="de-DE" sz="4276"/>
          </a:p>
        </p:txBody>
      </p:sp>
      <p:sp>
        <p:nvSpPr>
          <p:cNvPr id="10" name="Rectangle 102"/>
          <p:cNvSpPr>
            <a:spLocks noChangeArrowheads="1"/>
          </p:cNvSpPr>
          <p:nvPr/>
        </p:nvSpPr>
        <p:spPr bwMode="auto">
          <a:xfrm>
            <a:off x="308149" y="2359305"/>
            <a:ext cx="9026496" cy="1136212"/>
          </a:xfrm>
          <a:prstGeom prst="rect">
            <a:avLst/>
          </a:prstGeom>
          <a:noFill/>
          <a:ln w="9525">
            <a:noFill/>
            <a:miter lim="800000"/>
            <a:headEnd/>
            <a:tailEnd/>
          </a:ln>
        </p:spPr>
        <p:txBody>
          <a:bodyPr lIns="153919" tIns="0" rIns="15392" bIns="0" anchor="ctr"/>
          <a:lstStyle/>
          <a:p>
            <a:pPr defTabSz="891859" eaLnBrk="0" hangingPunct="0"/>
            <a:endParaRPr lang="de-DE" sz="2736" dirty="0">
              <a:solidFill>
                <a:srgbClr val="003F75"/>
              </a:solidFill>
              <a:latin typeface="Arial Black" pitchFamily="34" charset="0"/>
            </a:endParaRPr>
          </a:p>
          <a:p>
            <a:pPr defTabSz="891859" eaLnBrk="0" hangingPunct="0"/>
            <a:r>
              <a:rPr lang="de-DE" sz="2736" dirty="0">
                <a:solidFill>
                  <a:srgbClr val="003F75"/>
                </a:solidFill>
                <a:latin typeface="Arial Black" pitchFamily="34" charset="0"/>
              </a:rPr>
              <a:t>Bachelorseminare im Profilbereich</a:t>
            </a:r>
            <a:br>
              <a:rPr lang="de-DE" sz="2736" dirty="0">
                <a:solidFill>
                  <a:srgbClr val="003F75"/>
                </a:solidFill>
                <a:latin typeface="Arial Black" pitchFamily="34" charset="0"/>
              </a:rPr>
            </a:br>
            <a:r>
              <a:rPr lang="de-DE" sz="2736" dirty="0">
                <a:solidFill>
                  <a:srgbClr val="003F75"/>
                </a:solidFill>
                <a:latin typeface="Arial Black" pitchFamily="34" charset="0"/>
              </a:rPr>
              <a:t>Human Resources Management – </a:t>
            </a:r>
          </a:p>
          <a:p>
            <a:pPr defTabSz="891859" eaLnBrk="0" hangingPunct="0"/>
            <a:r>
              <a:rPr lang="de-DE" sz="2736" dirty="0">
                <a:solidFill>
                  <a:srgbClr val="003F75"/>
                </a:solidFill>
                <a:latin typeface="Arial Black" pitchFamily="34" charset="0"/>
              </a:rPr>
              <a:t>Angebot und Informationen zur Anmeldung</a:t>
            </a:r>
            <a:br>
              <a:rPr lang="de-DE" sz="2736" dirty="0">
                <a:solidFill>
                  <a:srgbClr val="003F75"/>
                </a:solidFill>
                <a:latin typeface="Arial Black" pitchFamily="34" charset="0"/>
              </a:rPr>
            </a:br>
            <a:endParaRPr lang="de-DE" sz="2736" dirty="0">
              <a:solidFill>
                <a:srgbClr val="003F75"/>
              </a:solidFill>
              <a:latin typeface="Arial Black" pitchFamily="34" charset="0"/>
            </a:endParaRPr>
          </a:p>
          <a:p>
            <a:pPr defTabSz="891859" eaLnBrk="0" hangingPunct="0"/>
            <a:r>
              <a:rPr lang="de-DE" sz="1710" dirty="0">
                <a:solidFill>
                  <a:srgbClr val="003F75"/>
                </a:solidFill>
                <a:latin typeface="Arial Black" pitchFamily="34" charset="0"/>
              </a:rPr>
              <a:t>Wintersemester 2023/2024</a:t>
            </a:r>
          </a:p>
          <a:p>
            <a:pPr defTabSz="891859" eaLnBrk="0" hangingPunct="0"/>
            <a:endParaRPr lang="de-DE" sz="2736" dirty="0">
              <a:solidFill>
                <a:srgbClr val="003F75"/>
              </a:solidFill>
              <a:latin typeface="Arial Black" pitchFamily="34" charset="0"/>
            </a:endParaRPr>
          </a:p>
          <a:p>
            <a:pPr defTabSz="891859" eaLnBrk="0" hangingPunct="0"/>
            <a:endParaRPr lang="de-DE" sz="1710" dirty="0">
              <a:solidFill>
                <a:srgbClr val="003F75"/>
              </a:solidFill>
              <a:latin typeface="Arial Black" pitchFamily="34" charset="0"/>
            </a:endParaRPr>
          </a:p>
        </p:txBody>
      </p:sp>
      <p:sp>
        <p:nvSpPr>
          <p:cNvPr id="8" name="Rechteck 7">
            <a:extLst>
              <a:ext uri="{FF2B5EF4-FFF2-40B4-BE49-F238E27FC236}">
                <a16:creationId xmlns:a16="http://schemas.microsoft.com/office/drawing/2014/main" id="{C31AF51A-772E-49CD-A2A6-E26BF319272A}"/>
              </a:ext>
            </a:extLst>
          </p:cNvPr>
          <p:cNvSpPr/>
          <p:nvPr/>
        </p:nvSpPr>
        <p:spPr>
          <a:xfrm>
            <a:off x="299759" y="957687"/>
            <a:ext cx="8844241" cy="338554"/>
          </a:xfrm>
          <a:prstGeom prst="rect">
            <a:avLst/>
          </a:prstGeom>
        </p:spPr>
        <p:txBody>
          <a:bodyPr wrap="square">
            <a:spAutoFit/>
          </a:bodyPr>
          <a:lstStyle/>
          <a:p>
            <a:r>
              <a:rPr lang="de-DE" sz="1600" dirty="0">
                <a:solidFill>
                  <a:schemeClr val="bg1"/>
                </a:solidFill>
                <a:latin typeface="Arial" panose="020B0604020202020204" pitchFamily="34" charset="0"/>
                <a:cs typeface="Arial" panose="020B0604020202020204" pitchFamily="34" charset="0"/>
              </a:rPr>
              <a:t>FAKULTÄT WIRTSCHAFTS- UND SOZIALWISSENSCHAFTEN</a:t>
            </a:r>
          </a:p>
        </p:txBody>
      </p:sp>
    </p:spTree>
    <p:extLst>
      <p:ext uri="{BB962C8B-B14F-4D97-AF65-F5344CB8AC3E}">
        <p14:creationId xmlns:p14="http://schemas.microsoft.com/office/powerpoint/2010/main" val="731549702"/>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8831779" y="6306184"/>
            <a:ext cx="308149" cy="123530"/>
          </a:xfrm>
          <a:prstGeom prst="rect">
            <a:avLst/>
          </a:prstGeom>
          <a:solidFill>
            <a:srgbClr val="003F75"/>
          </a:solidFill>
          <a:ln w="9525">
            <a:solidFill>
              <a:srgbClr val="003366"/>
            </a:solidFill>
            <a:miter lim="800000"/>
            <a:headEnd/>
            <a:tailEnd/>
          </a:ln>
        </p:spPr>
        <p:txBody>
          <a:bodyPr wrap="none" anchor="ctr"/>
          <a:lstStyle/>
          <a:p>
            <a:pPr eaLnBrk="0" hangingPunct="0"/>
            <a:endParaRPr lang="de-DE" sz="4276"/>
          </a:p>
        </p:txBody>
      </p:sp>
      <p:sp>
        <p:nvSpPr>
          <p:cNvPr id="23557" name="Rectangle 5"/>
          <p:cNvSpPr>
            <a:spLocks noChangeArrowheads="1"/>
          </p:cNvSpPr>
          <p:nvPr/>
        </p:nvSpPr>
        <p:spPr bwMode="auto">
          <a:xfrm>
            <a:off x="0" y="1673098"/>
            <a:ext cx="308149" cy="123531"/>
          </a:xfrm>
          <a:prstGeom prst="rect">
            <a:avLst/>
          </a:prstGeom>
          <a:solidFill>
            <a:srgbClr val="003F75"/>
          </a:solidFill>
          <a:ln w="9525">
            <a:solidFill>
              <a:srgbClr val="003366"/>
            </a:solidFill>
            <a:miter lim="800000"/>
            <a:headEnd/>
            <a:tailEnd/>
          </a:ln>
        </p:spPr>
        <p:txBody>
          <a:bodyPr wrap="none" anchor="ctr"/>
          <a:lstStyle/>
          <a:p>
            <a:pPr eaLnBrk="0" hangingPunct="0"/>
            <a:endParaRPr lang="de-DE" sz="4276"/>
          </a:p>
        </p:txBody>
      </p:sp>
      <p:sp>
        <p:nvSpPr>
          <p:cNvPr id="10" name="Rectangle 2"/>
          <p:cNvSpPr>
            <a:spLocks noChangeArrowheads="1"/>
          </p:cNvSpPr>
          <p:nvPr/>
        </p:nvSpPr>
        <p:spPr bwMode="auto">
          <a:xfrm>
            <a:off x="230771" y="1564499"/>
            <a:ext cx="9184725" cy="369235"/>
          </a:xfrm>
          <a:prstGeom prst="rect">
            <a:avLst/>
          </a:prstGeom>
          <a:noFill/>
          <a:ln w="9525">
            <a:noFill/>
            <a:miter lim="800000"/>
            <a:headEnd/>
            <a:tailEnd/>
          </a:ln>
        </p:spPr>
        <p:txBody>
          <a:bodyPr lIns="153919" tIns="76960" rIns="0" bIns="0"/>
          <a:lstStyle/>
          <a:p>
            <a:pPr defTabSz="891859" eaLnBrk="0" fontAlgn="base" hangingPunct="0">
              <a:spcBef>
                <a:spcPct val="0"/>
              </a:spcBef>
              <a:spcAft>
                <a:spcPct val="0"/>
              </a:spcAft>
            </a:pPr>
            <a:r>
              <a:rPr lang="de-DE" sz="1368" dirty="0">
                <a:solidFill>
                  <a:srgbClr val="003F75"/>
                </a:solidFill>
                <a:latin typeface="Arial Black" pitchFamily="34" charset="0"/>
              </a:rPr>
              <a:t>Übersicht und Anmeldemodalitäten</a:t>
            </a:r>
          </a:p>
        </p:txBody>
      </p:sp>
      <p:sp>
        <p:nvSpPr>
          <p:cNvPr id="13" name="Text Box 14">
            <a:extLst>
              <a:ext uri="{FF2B5EF4-FFF2-40B4-BE49-F238E27FC236}">
                <a16:creationId xmlns:a16="http://schemas.microsoft.com/office/drawing/2014/main" id="{A297A1D4-8713-0A41-B31E-1E4C0855CD41}"/>
              </a:ext>
            </a:extLst>
          </p:cNvPr>
          <p:cNvSpPr txBox="1">
            <a:spLocks noChangeArrowheads="1"/>
          </p:cNvSpPr>
          <p:nvPr/>
        </p:nvSpPr>
        <p:spPr bwMode="auto">
          <a:xfrm>
            <a:off x="308149" y="2202586"/>
            <a:ext cx="8862439" cy="4524315"/>
          </a:xfrm>
          <a:prstGeom prst="rect">
            <a:avLst/>
          </a:prstGeom>
          <a:noFill/>
          <a:ln w="9525">
            <a:noFill/>
            <a:miter lim="800000"/>
            <a:headEnd/>
            <a:tailEnd/>
          </a:ln>
        </p:spPr>
        <p:txBody>
          <a:bodyPr wrap="square">
            <a:spAutoFit/>
          </a:bodyPr>
          <a:lstStyle/>
          <a:p>
            <a:pPr lvl="1" indent="-457200" defTabSz="914400"/>
            <a:r>
              <a:rPr lang="de-DE" sz="1400" b="1" dirty="0">
                <a:solidFill>
                  <a:srgbClr val="003F75"/>
                </a:solidFill>
                <a:latin typeface="Arial" panose="020B0604020202020204" pitchFamily="34" charset="0"/>
                <a:cs typeface="Arial" panose="020B0604020202020204" pitchFamily="34" charset="0"/>
              </a:rPr>
              <a:t>Beteiligte Lehrstühle*</a:t>
            </a:r>
            <a:endParaRPr lang="de-DE" sz="1400" dirty="0">
              <a:solidFill>
                <a:srgbClr val="003F75"/>
              </a:solidFill>
              <a:latin typeface="Arial" panose="020B0604020202020204" pitchFamily="34" charset="0"/>
              <a:cs typeface="Arial" panose="020B0604020202020204" pitchFamily="34" charset="0"/>
            </a:endParaRPr>
          </a:p>
          <a:p>
            <a:pPr marL="285750" indent="-285750" defTabSz="914400">
              <a:buFont typeface="Wingdings" panose="05000000000000000000" pitchFamily="2" charset="2"/>
              <a:buChar char="§"/>
            </a:pPr>
            <a:r>
              <a:rPr lang="de-DE" sz="1400" b="1" dirty="0">
                <a:solidFill>
                  <a:srgbClr val="003F75"/>
                </a:solidFill>
                <a:latin typeface="Arial" panose="020B0604020202020204" pitchFamily="34" charset="0"/>
                <a:cs typeface="Arial" panose="020B0604020202020204" pitchFamily="34" charset="0"/>
              </a:rPr>
              <a:t>LS Wirtschafts- und Organisationspsychologie </a:t>
            </a:r>
            <a:r>
              <a:rPr lang="de-DE" sz="1400" dirty="0">
                <a:solidFill>
                  <a:srgbClr val="003F75"/>
                </a:solidFill>
                <a:latin typeface="Arial" panose="020B0604020202020204" pitchFamily="34" charset="0"/>
                <a:cs typeface="Arial" panose="020B0604020202020204" pitchFamily="34" charset="0"/>
              </a:rPr>
              <a:t>(2 Seminare)</a:t>
            </a:r>
            <a:endParaRPr lang="de-DE" sz="1400" b="1" dirty="0">
              <a:solidFill>
                <a:srgbClr val="003F75"/>
              </a:solidFill>
              <a:latin typeface="Arial" panose="020B0604020202020204" pitchFamily="34" charset="0"/>
              <a:cs typeface="Arial" panose="020B0604020202020204" pitchFamily="34" charset="0"/>
            </a:endParaRPr>
          </a:p>
          <a:p>
            <a:pPr marL="285750" indent="-285750" defTabSz="914400">
              <a:buFont typeface="Wingdings" panose="05000000000000000000" pitchFamily="2" charset="2"/>
              <a:buChar char="§"/>
            </a:pPr>
            <a:r>
              <a:rPr lang="de-DE" sz="1400" b="1" dirty="0">
                <a:solidFill>
                  <a:srgbClr val="003F75"/>
                </a:solidFill>
                <a:latin typeface="Arial" panose="020B0604020202020204" pitchFamily="34" charset="0"/>
                <a:cs typeface="Arial" panose="020B0604020202020204" pitchFamily="34" charset="0"/>
              </a:rPr>
              <a:t>LS Bürgerliches Recht, Handels-, Wirtschafts- und Agrarrecht </a:t>
            </a:r>
            <a:r>
              <a:rPr lang="de-DE" sz="1400" dirty="0">
                <a:solidFill>
                  <a:srgbClr val="003F75"/>
                </a:solidFill>
                <a:latin typeface="Arial" panose="020B0604020202020204" pitchFamily="34" charset="0"/>
                <a:cs typeface="Arial" panose="020B0604020202020204" pitchFamily="34" charset="0"/>
              </a:rPr>
              <a:t>(1 Seminar)</a:t>
            </a:r>
          </a:p>
          <a:p>
            <a:pPr lvl="1" indent="-457200" defTabSz="914400">
              <a:buFont typeface="Wingdings" panose="05000000000000000000" pitchFamily="2" charset="2"/>
              <a:buChar char="§"/>
            </a:pPr>
            <a:endParaRPr lang="de-DE" sz="1400" dirty="0">
              <a:solidFill>
                <a:srgbClr val="003F75"/>
              </a:solidFill>
              <a:latin typeface="Arial" panose="020B0604020202020204" pitchFamily="34" charset="0"/>
              <a:cs typeface="Arial" panose="020B0604020202020204" pitchFamily="34" charset="0"/>
            </a:endParaRPr>
          </a:p>
          <a:p>
            <a:pPr marL="0" lvl="1" defTabSz="914400"/>
            <a:endParaRPr lang="de-DE" sz="1400" dirty="0">
              <a:solidFill>
                <a:srgbClr val="003F75"/>
              </a:solidFill>
              <a:latin typeface="Arial" panose="020B0604020202020204" pitchFamily="34" charset="0"/>
              <a:cs typeface="Arial" panose="020B0604020202020204" pitchFamily="34" charset="0"/>
            </a:endParaRPr>
          </a:p>
          <a:p>
            <a:pPr marL="0" lvl="1" defTabSz="914400"/>
            <a:endParaRPr lang="de-DE" sz="1400" dirty="0">
              <a:solidFill>
                <a:srgbClr val="003F75"/>
              </a:solidFill>
              <a:latin typeface="Arial" panose="020B0604020202020204" pitchFamily="34" charset="0"/>
              <a:cs typeface="Arial" panose="020B0604020202020204" pitchFamily="34" charset="0"/>
            </a:endParaRPr>
          </a:p>
          <a:p>
            <a:pPr marL="0" lvl="1" defTabSz="914400"/>
            <a:r>
              <a:rPr lang="de-DE" sz="1400" b="1" dirty="0">
                <a:solidFill>
                  <a:srgbClr val="003F75"/>
                </a:solidFill>
                <a:latin typeface="Arial" panose="020B0604020202020204" pitchFamily="34" charset="0"/>
                <a:cs typeface="Arial" panose="020B0604020202020204" pitchFamily="34" charset="0"/>
              </a:rPr>
              <a:t>Zentrale Anmeldung zu den Seminaren</a:t>
            </a:r>
          </a:p>
          <a:p>
            <a:pPr marL="285750" indent="-285750" defTabSz="914400">
              <a:buFont typeface="Wingdings" panose="05000000000000000000" pitchFamily="2" charset="2"/>
              <a:buChar char="§"/>
            </a:pPr>
            <a:r>
              <a:rPr lang="de-DE" sz="1400" u="sng" dirty="0">
                <a:solidFill>
                  <a:srgbClr val="003F75"/>
                </a:solidFill>
                <a:latin typeface="Arial" panose="020B0604020202020204" pitchFamily="34" charset="0"/>
                <a:cs typeface="Arial" panose="020B0604020202020204" pitchFamily="34" charset="0"/>
              </a:rPr>
              <a:t>Wo</a:t>
            </a:r>
            <a:r>
              <a:rPr lang="de-DE" sz="1400" dirty="0">
                <a:solidFill>
                  <a:srgbClr val="003F75"/>
                </a:solidFill>
                <a:latin typeface="Arial" panose="020B0604020202020204" pitchFamily="34" charset="0"/>
                <a:cs typeface="Arial" panose="020B0604020202020204" pitchFamily="34" charset="0"/>
              </a:rPr>
              <a:t>: über Webseite </a:t>
            </a:r>
            <a:r>
              <a:rPr lang="de-DE" sz="1400" dirty="0">
                <a:solidFill>
                  <a:srgbClr val="003F75"/>
                </a:solidFill>
                <a:latin typeface="Arial" panose="020B0604020202020204" pitchFamily="34" charset="0"/>
                <a:cs typeface="Arial" panose="020B0604020202020204" pitchFamily="34" charset="0"/>
                <a:hlinkClick r:id="rId2"/>
              </a:rPr>
              <a:t>LS Unternehmensführung </a:t>
            </a:r>
            <a:endParaRPr lang="de-DE" sz="1400" dirty="0">
              <a:solidFill>
                <a:srgbClr val="003F75"/>
              </a:solidFill>
              <a:latin typeface="Arial" panose="020B0604020202020204" pitchFamily="34" charset="0"/>
              <a:cs typeface="Arial" panose="020B0604020202020204" pitchFamily="34" charset="0"/>
            </a:endParaRPr>
          </a:p>
          <a:p>
            <a:pPr marL="285750" indent="-285750" defTabSz="914400">
              <a:buFont typeface="Wingdings" panose="05000000000000000000" pitchFamily="2" charset="2"/>
              <a:buChar char="§"/>
            </a:pPr>
            <a:r>
              <a:rPr lang="de-DE" sz="1400" u="sng" dirty="0">
                <a:solidFill>
                  <a:srgbClr val="003F75"/>
                </a:solidFill>
                <a:latin typeface="Arial" panose="020B0604020202020204" pitchFamily="34" charset="0"/>
                <a:cs typeface="Arial" panose="020B0604020202020204" pitchFamily="34" charset="0"/>
              </a:rPr>
              <a:t>Wann</a:t>
            </a:r>
            <a:r>
              <a:rPr lang="de-DE" sz="1400" dirty="0">
                <a:solidFill>
                  <a:srgbClr val="003F75"/>
                </a:solidFill>
                <a:latin typeface="Arial" panose="020B0604020202020204" pitchFamily="34" charset="0"/>
                <a:cs typeface="Arial" panose="020B0604020202020204" pitchFamily="34" charset="0"/>
              </a:rPr>
              <a:t>: vom 19.06.2023 bis 30.07.2023</a:t>
            </a:r>
          </a:p>
          <a:p>
            <a:pPr marL="285750" indent="-285750" defTabSz="914400">
              <a:buFont typeface="Wingdings" panose="05000000000000000000" pitchFamily="2" charset="2"/>
              <a:buChar char="§"/>
            </a:pPr>
            <a:r>
              <a:rPr lang="de-DE" sz="1400" u="sng" dirty="0">
                <a:solidFill>
                  <a:srgbClr val="003F75"/>
                </a:solidFill>
                <a:latin typeface="Arial" panose="020B0604020202020204" pitchFamily="34" charset="0"/>
                <a:cs typeface="Arial" panose="020B0604020202020204" pitchFamily="34" charset="0"/>
              </a:rPr>
              <a:t>Wie</a:t>
            </a:r>
            <a:r>
              <a:rPr lang="de-DE" sz="1400" dirty="0">
                <a:solidFill>
                  <a:srgbClr val="003F75"/>
                </a:solidFill>
                <a:latin typeface="Arial" panose="020B0604020202020204" pitchFamily="34" charset="0"/>
                <a:cs typeface="Arial" panose="020B0604020202020204" pitchFamily="34" charset="0"/>
              </a:rPr>
              <a:t>: Anmeldung über Umfrage mit Präferenzabfrage:</a:t>
            </a:r>
            <a:br>
              <a:rPr lang="de-DE" sz="1400" dirty="0">
                <a:solidFill>
                  <a:srgbClr val="003F75"/>
                </a:solidFill>
                <a:latin typeface="Arial" panose="020B0604020202020204" pitchFamily="34" charset="0"/>
                <a:cs typeface="Arial" panose="020B0604020202020204" pitchFamily="34" charset="0"/>
              </a:rPr>
            </a:br>
            <a:r>
              <a:rPr lang="de-DE" sz="1400" dirty="0">
                <a:solidFill>
                  <a:srgbClr val="003F75"/>
                </a:solidFill>
                <a:latin typeface="Arial" panose="020B0604020202020204" pitchFamily="34" charset="0"/>
                <a:cs typeface="Arial" panose="020B0604020202020204" pitchFamily="34" charset="0"/>
                <a:hlinkClick r:id="rId3"/>
              </a:rPr>
              <a:t>https://ww2.unipark.de/uc/570B/7f07/</a:t>
            </a:r>
            <a:r>
              <a:rPr lang="de-DE" sz="1400" dirty="0">
                <a:solidFill>
                  <a:srgbClr val="003F75"/>
                </a:solidFill>
                <a:latin typeface="Arial" panose="020B0604020202020204" pitchFamily="34" charset="0"/>
                <a:cs typeface="Arial" panose="020B0604020202020204" pitchFamily="34" charset="0"/>
              </a:rPr>
              <a:t> </a:t>
            </a:r>
            <a:br>
              <a:rPr lang="de-DE" sz="1400" dirty="0">
                <a:solidFill>
                  <a:srgbClr val="003F75"/>
                </a:solidFill>
                <a:latin typeface="Arial" panose="020B0604020202020204" pitchFamily="34" charset="0"/>
                <a:cs typeface="Arial" panose="020B0604020202020204" pitchFamily="34" charset="0"/>
              </a:rPr>
            </a:br>
            <a:endParaRPr lang="de-DE" sz="1400" dirty="0">
              <a:solidFill>
                <a:srgbClr val="003F75"/>
              </a:solidFill>
              <a:latin typeface="Arial" panose="020B0604020202020204" pitchFamily="34" charset="0"/>
              <a:cs typeface="Arial" panose="020B0604020202020204" pitchFamily="34" charset="0"/>
            </a:endParaRPr>
          </a:p>
          <a:p>
            <a:pPr defTabSz="914400"/>
            <a:endParaRPr lang="de-DE" sz="1400" dirty="0">
              <a:solidFill>
                <a:srgbClr val="003F75"/>
              </a:solidFill>
              <a:latin typeface="Arial" panose="020B0604020202020204" pitchFamily="34" charset="0"/>
              <a:cs typeface="Arial" panose="020B0604020202020204" pitchFamily="34" charset="0"/>
            </a:endParaRPr>
          </a:p>
          <a:p>
            <a:pPr defTabSz="914400"/>
            <a:r>
              <a:rPr lang="de-DE" sz="1400" b="1" dirty="0">
                <a:solidFill>
                  <a:srgbClr val="003F75"/>
                </a:solidFill>
                <a:latin typeface="Arial" panose="020B0604020202020204" pitchFamily="34" charset="0"/>
                <a:cs typeface="Arial" panose="020B0604020202020204" pitchFamily="34" charset="0"/>
              </a:rPr>
              <a:t>Ansprechpartner bei Fragen</a:t>
            </a:r>
            <a:r>
              <a:rPr lang="de-DE" sz="1400" dirty="0">
                <a:solidFill>
                  <a:srgbClr val="003F75"/>
                </a:solidFill>
                <a:latin typeface="Arial" panose="020B0604020202020204" pitchFamily="34" charset="0"/>
                <a:cs typeface="Arial" panose="020B0604020202020204" pitchFamily="34" charset="0"/>
              </a:rPr>
              <a:t>	</a:t>
            </a:r>
          </a:p>
          <a:p>
            <a:pPr marL="285750" indent="-285750" defTabSz="914400">
              <a:buFont typeface="Wingdings" panose="05000000000000000000" pitchFamily="2" charset="2"/>
              <a:buChar char="§"/>
            </a:pPr>
            <a:r>
              <a:rPr lang="de-DE" sz="1400" dirty="0">
                <a:solidFill>
                  <a:srgbClr val="003F75"/>
                </a:solidFill>
                <a:latin typeface="Arial" panose="020B0604020202020204" pitchFamily="34" charset="0"/>
                <a:cs typeface="Arial" panose="020B0604020202020204" pitchFamily="34" charset="0"/>
              </a:rPr>
              <a:t>Anmeldung: </a:t>
            </a:r>
            <a:r>
              <a:rPr lang="de-DE" sz="1400" dirty="0">
                <a:solidFill>
                  <a:srgbClr val="003F75"/>
                </a:solidFill>
                <a:latin typeface="Arial" panose="020B0604020202020204" pitchFamily="34" charset="0"/>
                <a:cs typeface="Arial" panose="020B0604020202020204" pitchFamily="34" charset="0"/>
                <a:hlinkClick r:id="rId4"/>
              </a:rPr>
              <a:t>yannik.trautwein@uni-hohenheim.de</a:t>
            </a:r>
            <a:endParaRPr lang="de-DE" sz="1400" dirty="0">
              <a:solidFill>
                <a:srgbClr val="003F75"/>
              </a:solidFill>
              <a:latin typeface="Arial" panose="020B0604020202020204" pitchFamily="34" charset="0"/>
              <a:cs typeface="Arial" panose="020B0604020202020204" pitchFamily="34" charset="0"/>
            </a:endParaRPr>
          </a:p>
          <a:p>
            <a:pPr marL="285750" indent="-285750" defTabSz="914400">
              <a:buFont typeface="Wingdings" panose="05000000000000000000" pitchFamily="2" charset="2"/>
              <a:buChar char="§"/>
            </a:pPr>
            <a:r>
              <a:rPr lang="de-DE" sz="1400" dirty="0">
                <a:solidFill>
                  <a:srgbClr val="003F75"/>
                </a:solidFill>
                <a:latin typeface="Arial" panose="020B0604020202020204" pitchFamily="34" charset="0"/>
                <a:cs typeface="Arial" panose="020B0604020202020204" pitchFamily="34" charset="0"/>
              </a:rPr>
              <a:t>Inhalte der Seminare: Die Ansprechpartner / Projektleitung finden Sie auf den folgenden Folien</a:t>
            </a:r>
          </a:p>
          <a:p>
            <a:pPr lvl="1" defTabSz="914400"/>
            <a:endParaRPr lang="de-DE" sz="1400" dirty="0">
              <a:solidFill>
                <a:srgbClr val="003F75"/>
              </a:solidFill>
              <a:latin typeface="Arial" panose="020B0604020202020204" pitchFamily="34" charset="0"/>
              <a:cs typeface="Arial" panose="020B0604020202020204" pitchFamily="34" charset="0"/>
            </a:endParaRPr>
          </a:p>
          <a:p>
            <a:pPr lvl="1" defTabSz="914400"/>
            <a:endParaRPr lang="de-DE" sz="1400" dirty="0">
              <a:solidFill>
                <a:srgbClr val="003F75"/>
              </a:solidFill>
              <a:latin typeface="Arial" panose="020B0604020202020204" pitchFamily="34" charset="0"/>
              <a:cs typeface="Arial" panose="020B0604020202020204" pitchFamily="34" charset="0"/>
            </a:endParaRPr>
          </a:p>
          <a:p>
            <a:pPr marL="0" lvl="1" defTabSz="914400"/>
            <a:r>
              <a:rPr lang="de-DE" sz="1200" b="1" u="sng" dirty="0">
                <a:solidFill>
                  <a:srgbClr val="003F75"/>
                </a:solidFill>
                <a:latin typeface="Arial" panose="020B0604020202020204" pitchFamily="34" charset="0"/>
                <a:cs typeface="Arial" panose="020B0604020202020204" pitchFamily="34" charset="0"/>
              </a:rPr>
              <a:t>*Wichtiger Hinweis:</a:t>
            </a:r>
            <a:br>
              <a:rPr lang="de-DE" sz="1200" dirty="0">
                <a:solidFill>
                  <a:srgbClr val="003F75"/>
                </a:solidFill>
                <a:latin typeface="Arial" panose="020B0604020202020204" pitchFamily="34" charset="0"/>
                <a:cs typeface="Arial" panose="020B0604020202020204" pitchFamily="34" charset="0"/>
              </a:rPr>
            </a:br>
            <a:r>
              <a:rPr lang="de-DE" sz="1200" dirty="0">
                <a:solidFill>
                  <a:srgbClr val="003F75"/>
                </a:solidFill>
                <a:latin typeface="Arial" panose="020B0604020202020204" pitchFamily="34" charset="0"/>
                <a:cs typeface="Arial" panose="020B0604020202020204" pitchFamily="34" charset="0"/>
              </a:rPr>
              <a:t>Der Lehrstuhl für Unternehmensführung sowie der Lehrstuhl für Soziologie bieten im Wintersemester 2023/2024 </a:t>
            </a:r>
            <a:br>
              <a:rPr lang="de-DE" sz="1200" dirty="0">
                <a:solidFill>
                  <a:srgbClr val="003F75"/>
                </a:solidFill>
                <a:latin typeface="Arial" panose="020B0604020202020204" pitchFamily="34" charset="0"/>
                <a:cs typeface="Arial" panose="020B0604020202020204" pitchFamily="34" charset="0"/>
              </a:rPr>
            </a:br>
            <a:r>
              <a:rPr lang="de-DE" sz="1200" dirty="0">
                <a:solidFill>
                  <a:srgbClr val="003F75"/>
                </a:solidFill>
                <a:latin typeface="Arial" panose="020B0604020202020204" pitchFamily="34" charset="0"/>
                <a:cs typeface="Arial" panose="020B0604020202020204" pitchFamily="34" charset="0"/>
              </a:rPr>
              <a:t>kein Seminar an.</a:t>
            </a:r>
          </a:p>
        </p:txBody>
      </p:sp>
      <p:grpSp>
        <p:nvGrpSpPr>
          <p:cNvPr id="7" name="Gruppieren 6">
            <a:extLst>
              <a:ext uri="{FF2B5EF4-FFF2-40B4-BE49-F238E27FC236}">
                <a16:creationId xmlns:a16="http://schemas.microsoft.com/office/drawing/2014/main" id="{881EF234-48A9-4867-BAF1-2ABF86598411}"/>
              </a:ext>
            </a:extLst>
          </p:cNvPr>
          <p:cNvGrpSpPr/>
          <p:nvPr/>
        </p:nvGrpSpPr>
        <p:grpSpPr>
          <a:xfrm>
            <a:off x="7050651" y="3730952"/>
            <a:ext cx="1440000" cy="1440000"/>
            <a:chOff x="7048821" y="4047538"/>
            <a:chExt cx="1440000" cy="1440000"/>
          </a:xfrm>
        </p:grpSpPr>
        <p:sp>
          <p:nvSpPr>
            <p:cNvPr id="2" name="Ellipse 1"/>
            <p:cNvSpPr/>
            <p:nvPr/>
          </p:nvSpPr>
          <p:spPr>
            <a:xfrm>
              <a:off x="7048821" y="4047538"/>
              <a:ext cx="1440000" cy="1440000"/>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descr="Laptop">
              <a:extLst>
                <a:ext uri="{FF2B5EF4-FFF2-40B4-BE49-F238E27FC236}">
                  <a16:creationId xmlns:a16="http://schemas.microsoft.com/office/drawing/2014/main" id="{86BA00F8-44B5-4738-8F11-50F2590582F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68460" y="4529921"/>
              <a:ext cx="800723" cy="823562"/>
            </a:xfrm>
            <a:prstGeom prst="rect">
              <a:avLst/>
            </a:prstGeom>
          </p:spPr>
        </p:pic>
        <p:sp>
          <p:nvSpPr>
            <p:cNvPr id="3" name="Textfeld 2"/>
            <p:cNvSpPr txBox="1"/>
            <p:nvPr/>
          </p:nvSpPr>
          <p:spPr>
            <a:xfrm>
              <a:off x="7142318" y="4299351"/>
              <a:ext cx="1253007" cy="307777"/>
            </a:xfrm>
            <a:prstGeom prst="rect">
              <a:avLst/>
            </a:prstGeom>
            <a:noFill/>
          </p:spPr>
          <p:txBody>
            <a:bodyPr wrap="square" rtlCol="0">
              <a:spAutoFit/>
            </a:bodyPr>
            <a:lstStyle/>
            <a:p>
              <a:pPr algn="ctr"/>
              <a:r>
                <a:rPr lang="de-DE" sz="1400" b="1" dirty="0">
                  <a:solidFill>
                    <a:srgbClr val="003F75"/>
                  </a:solidFill>
                  <a:latin typeface="Arial" panose="020B0604020202020204" pitchFamily="34" charset="0"/>
                  <a:cs typeface="Arial" panose="020B0604020202020204" pitchFamily="34" charset="0"/>
                </a:rPr>
                <a:t>Anmeldung</a:t>
              </a:r>
            </a:p>
          </p:txBody>
        </p:sp>
      </p:grpSp>
      <p:grpSp>
        <p:nvGrpSpPr>
          <p:cNvPr id="11" name="Gruppieren 10"/>
          <p:cNvGrpSpPr/>
          <p:nvPr/>
        </p:nvGrpSpPr>
        <p:grpSpPr>
          <a:xfrm>
            <a:off x="7050651" y="1898643"/>
            <a:ext cx="1440000" cy="1440000"/>
            <a:chOff x="6807945" y="3229154"/>
            <a:chExt cx="1781128" cy="1731734"/>
          </a:xfrm>
        </p:grpSpPr>
        <p:sp>
          <p:nvSpPr>
            <p:cNvPr id="12" name="Ellipse 11"/>
            <p:cNvSpPr/>
            <p:nvPr/>
          </p:nvSpPr>
          <p:spPr>
            <a:xfrm>
              <a:off x="6807945" y="3229154"/>
              <a:ext cx="1781128" cy="1731734"/>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6923591" y="3516239"/>
              <a:ext cx="1549837" cy="370130"/>
            </a:xfrm>
            <a:prstGeom prst="rect">
              <a:avLst/>
            </a:prstGeom>
            <a:noFill/>
          </p:spPr>
          <p:txBody>
            <a:bodyPr wrap="square" rtlCol="0">
              <a:spAutoFit/>
            </a:bodyPr>
            <a:lstStyle/>
            <a:p>
              <a:pPr algn="ctr"/>
              <a:r>
                <a:rPr lang="de-DE" sz="1400" b="1" dirty="0">
                  <a:solidFill>
                    <a:srgbClr val="003F75"/>
                  </a:solidFill>
                  <a:latin typeface="Arial" panose="020B0604020202020204" pitchFamily="34" charset="0"/>
                  <a:cs typeface="Arial" panose="020B0604020202020204" pitchFamily="34" charset="0"/>
                </a:rPr>
                <a:t>Lehrstühle</a:t>
              </a:r>
            </a:p>
          </p:txBody>
        </p:sp>
      </p:grpSp>
      <p:pic>
        <p:nvPicPr>
          <p:cNvPr id="17" name="Bild 7" descr="RZ_UniHohenheim_Logo_4C_D.png"/>
          <p:cNvPicPr>
            <a:picLocks noChangeAspect="1"/>
          </p:cNvPicPr>
          <p:nvPr/>
        </p:nvPicPr>
        <p:blipFill rotWithShape="1">
          <a:blip r:embed="rId7" cstate="print">
            <a:extLst>
              <a:ext uri="{28A0092B-C50C-407E-A947-70E740481C1C}">
                <a14:useLocalDpi xmlns:a14="http://schemas.microsoft.com/office/drawing/2010/main" val="0"/>
              </a:ext>
            </a:extLst>
          </a:blip>
          <a:srcRect r="73567"/>
          <a:stretch/>
        </p:blipFill>
        <p:spPr>
          <a:xfrm>
            <a:off x="7475377" y="2520908"/>
            <a:ext cx="590548" cy="594160"/>
          </a:xfrm>
          <a:prstGeom prst="rect">
            <a:avLst/>
          </a:prstGeom>
        </p:spPr>
      </p:pic>
      <p:sp>
        <p:nvSpPr>
          <p:cNvPr id="19" name="Rechteck 18">
            <a:extLst>
              <a:ext uri="{FF2B5EF4-FFF2-40B4-BE49-F238E27FC236}">
                <a16:creationId xmlns:a16="http://schemas.microsoft.com/office/drawing/2014/main" id="{6FD24A5F-00D8-4FF1-A41E-ACD09C7DFE78}"/>
              </a:ext>
            </a:extLst>
          </p:cNvPr>
          <p:cNvSpPr/>
          <p:nvPr/>
        </p:nvSpPr>
        <p:spPr>
          <a:xfrm>
            <a:off x="299759" y="957687"/>
            <a:ext cx="8844241" cy="338554"/>
          </a:xfrm>
          <a:prstGeom prst="rect">
            <a:avLst/>
          </a:prstGeom>
        </p:spPr>
        <p:txBody>
          <a:bodyPr wrap="square">
            <a:spAutoFit/>
          </a:bodyPr>
          <a:lstStyle/>
          <a:p>
            <a:r>
              <a:rPr lang="de-DE" sz="1600" dirty="0">
                <a:solidFill>
                  <a:schemeClr val="bg1"/>
                </a:solidFill>
                <a:latin typeface="Arial" panose="020B0604020202020204" pitchFamily="34" charset="0"/>
                <a:cs typeface="Arial" panose="020B0604020202020204" pitchFamily="34" charset="0"/>
              </a:rPr>
              <a:t>FAKULTÄT WIRTSCHAFTS- UND SOZIALWISSENSCHAFTEN</a:t>
            </a:r>
          </a:p>
        </p:txBody>
      </p:sp>
    </p:spTree>
    <p:extLst>
      <p:ext uri="{BB962C8B-B14F-4D97-AF65-F5344CB8AC3E}">
        <p14:creationId xmlns:p14="http://schemas.microsoft.com/office/powerpoint/2010/main" val="306464864"/>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8831779" y="6306184"/>
            <a:ext cx="308149" cy="123530"/>
          </a:xfrm>
          <a:prstGeom prst="rect">
            <a:avLst/>
          </a:prstGeom>
          <a:solidFill>
            <a:srgbClr val="003F75"/>
          </a:solidFill>
          <a:ln w="9525">
            <a:solidFill>
              <a:srgbClr val="003366"/>
            </a:solidFill>
            <a:miter lim="800000"/>
            <a:headEnd/>
            <a:tailEnd/>
          </a:ln>
        </p:spPr>
        <p:txBody>
          <a:bodyPr wrap="none" anchor="ctr"/>
          <a:lstStyle/>
          <a:p>
            <a:pPr eaLnBrk="0" hangingPunct="0"/>
            <a:endParaRPr lang="de-DE" sz="4276"/>
          </a:p>
        </p:txBody>
      </p:sp>
      <p:sp>
        <p:nvSpPr>
          <p:cNvPr id="23557" name="Rectangle 5"/>
          <p:cNvSpPr>
            <a:spLocks noChangeArrowheads="1"/>
          </p:cNvSpPr>
          <p:nvPr/>
        </p:nvSpPr>
        <p:spPr bwMode="auto">
          <a:xfrm>
            <a:off x="0" y="1673098"/>
            <a:ext cx="308149" cy="123531"/>
          </a:xfrm>
          <a:prstGeom prst="rect">
            <a:avLst/>
          </a:prstGeom>
          <a:solidFill>
            <a:srgbClr val="003F75"/>
          </a:solidFill>
          <a:ln w="9525">
            <a:solidFill>
              <a:srgbClr val="003366"/>
            </a:solidFill>
            <a:miter lim="800000"/>
            <a:headEnd/>
            <a:tailEnd/>
          </a:ln>
        </p:spPr>
        <p:txBody>
          <a:bodyPr wrap="none" anchor="ctr"/>
          <a:lstStyle/>
          <a:p>
            <a:pPr eaLnBrk="0" hangingPunct="0"/>
            <a:endParaRPr lang="de-DE" sz="4276"/>
          </a:p>
        </p:txBody>
      </p:sp>
      <p:sp>
        <p:nvSpPr>
          <p:cNvPr id="10" name="Rectangle 2"/>
          <p:cNvSpPr>
            <a:spLocks noChangeArrowheads="1"/>
          </p:cNvSpPr>
          <p:nvPr/>
        </p:nvSpPr>
        <p:spPr bwMode="auto">
          <a:xfrm>
            <a:off x="230771" y="1564499"/>
            <a:ext cx="9184725" cy="369235"/>
          </a:xfrm>
          <a:prstGeom prst="rect">
            <a:avLst/>
          </a:prstGeom>
          <a:noFill/>
          <a:ln w="9525">
            <a:noFill/>
            <a:miter lim="800000"/>
            <a:headEnd/>
            <a:tailEnd/>
          </a:ln>
        </p:spPr>
        <p:txBody>
          <a:bodyPr lIns="153919" tIns="76960" rIns="0" bIns="0"/>
          <a:lstStyle/>
          <a:p>
            <a:pPr defTabSz="891859" eaLnBrk="0" fontAlgn="base" hangingPunct="0">
              <a:spcBef>
                <a:spcPct val="0"/>
              </a:spcBef>
              <a:spcAft>
                <a:spcPct val="0"/>
              </a:spcAft>
            </a:pPr>
            <a:r>
              <a:rPr lang="de-DE" sz="1368" dirty="0">
                <a:solidFill>
                  <a:srgbClr val="003F75"/>
                </a:solidFill>
                <a:latin typeface="Arial Black" pitchFamily="34" charset="0"/>
              </a:rPr>
              <a:t>Seminar „Aktuelle Themen in der Wirtschafts- und Organisationspsychologie“ </a:t>
            </a:r>
          </a:p>
        </p:txBody>
      </p:sp>
      <p:sp>
        <p:nvSpPr>
          <p:cNvPr id="13" name="Text Box 14">
            <a:extLst>
              <a:ext uri="{FF2B5EF4-FFF2-40B4-BE49-F238E27FC236}">
                <a16:creationId xmlns:a16="http://schemas.microsoft.com/office/drawing/2014/main" id="{A297A1D4-8713-0A41-B31E-1E4C0855CD41}"/>
              </a:ext>
            </a:extLst>
          </p:cNvPr>
          <p:cNvSpPr txBox="1">
            <a:spLocks noChangeArrowheads="1"/>
          </p:cNvSpPr>
          <p:nvPr/>
        </p:nvSpPr>
        <p:spPr bwMode="auto">
          <a:xfrm>
            <a:off x="308149" y="2042332"/>
            <a:ext cx="8862439" cy="3984296"/>
          </a:xfrm>
          <a:prstGeom prst="rect">
            <a:avLst/>
          </a:prstGeom>
          <a:noFill/>
          <a:ln w="9525">
            <a:noFill/>
            <a:miter lim="800000"/>
            <a:headEnd/>
            <a:tailEnd/>
          </a:ln>
        </p:spPr>
        <p:txBody>
          <a:bodyPr wrap="square">
            <a:spAutoFit/>
          </a:bodyPr>
          <a:lstStyle/>
          <a:p>
            <a:pPr marL="152037" indent="-152037" defTabSz="781903" fontAlgn="base">
              <a:spcBef>
                <a:spcPct val="40000"/>
              </a:spcBef>
              <a:spcAft>
                <a:spcPct val="0"/>
              </a:spcAft>
              <a:buFont typeface="Arial" pitchFamily="34" charset="0"/>
              <a:buChar char="•"/>
              <a:defRPr/>
            </a:pPr>
            <a:r>
              <a:rPr lang="de-DE" sz="1197" dirty="0">
                <a:solidFill>
                  <a:srgbClr val="003366"/>
                </a:solidFill>
                <a:latin typeface="Arial"/>
              </a:rPr>
              <a:t>Die Studierenden gewinnen einen Einblick in </a:t>
            </a:r>
            <a:r>
              <a:rPr lang="de-DE" sz="1197" b="1" dirty="0">
                <a:solidFill>
                  <a:srgbClr val="003366"/>
                </a:solidFill>
                <a:latin typeface="Arial"/>
              </a:rPr>
              <a:t>aktuelle Themen der Wirtschafts- und Organisationspsychologie</a:t>
            </a:r>
            <a:r>
              <a:rPr lang="de-DE" sz="1197" dirty="0">
                <a:solidFill>
                  <a:srgbClr val="003366"/>
                </a:solidFill>
                <a:latin typeface="Arial"/>
              </a:rPr>
              <a:t>. Sie erarbeiten sich zentrale theoretische und konzeptionelle Grundlagen zu einzelnen, selbstgewählten Themen innerhalb der Wirtschafts- und Organisationspsychologie und lernen den einschlägigen, aktuellen und internationalen Forschungsstand kennen, diskutieren Leerstellen und entwickeln darauf aufbauend eigene Fragestellungen für die Bearbeitung im Rahmen der Seminararbeiten. Die Studierenden entwickeln ein Verständnis für die Bearbeitung und Auswertung wissenschaftlicher Literatur und entwickeln ihre Diskussionsfähigkeit bzgl. wissenschaftlicher Sachverhalte weiter. Zudem erwerben Studierende Kompetenzen in der Interpretation von psychologischen Forschungsergebnissen und lernen daraus evidenzbasierte Handlungsempfehlungen für die Praxis abzuleiten.</a:t>
            </a:r>
          </a:p>
          <a:p>
            <a:pPr marL="152037" indent="-152037" defTabSz="781903" fontAlgn="base">
              <a:spcBef>
                <a:spcPct val="40000"/>
              </a:spcBef>
              <a:spcAft>
                <a:spcPct val="0"/>
              </a:spcAft>
              <a:buFont typeface="Arial" pitchFamily="34" charset="0"/>
              <a:buChar char="•"/>
              <a:defRPr/>
            </a:pPr>
            <a:endParaRPr lang="de-DE" sz="684" dirty="0">
              <a:solidFill>
                <a:srgbClr val="003366"/>
              </a:solidFill>
              <a:latin typeface="Arial"/>
            </a:endParaRPr>
          </a:p>
          <a:p>
            <a:pPr marL="152037" indent="-152037" defTabSz="781903" fontAlgn="base">
              <a:spcBef>
                <a:spcPts val="257"/>
              </a:spcBef>
              <a:spcAft>
                <a:spcPts val="171"/>
              </a:spcAft>
              <a:buFont typeface="Arial" pitchFamily="34" charset="0"/>
              <a:buChar char="•"/>
              <a:defRPr/>
            </a:pPr>
            <a:r>
              <a:rPr lang="de-DE" sz="1197" dirty="0">
                <a:solidFill>
                  <a:srgbClr val="003366"/>
                </a:solidFill>
                <a:latin typeface="Arial"/>
              </a:rPr>
              <a:t>Das Seminar findet voraussichtlich in Präsenz in Form einer wöchentlichen Veranstaltung statt. </a:t>
            </a:r>
          </a:p>
          <a:p>
            <a:pPr marL="609237" lvl="1" indent="-152037">
              <a:spcBef>
                <a:spcPts val="257"/>
              </a:spcBef>
              <a:buFont typeface="Arial" pitchFamily="34" charset="0"/>
              <a:buChar char="•"/>
              <a:defRPr/>
            </a:pPr>
            <a:r>
              <a:rPr lang="de-DE" sz="1200" dirty="0">
                <a:solidFill>
                  <a:srgbClr val="003F75"/>
                </a:solidFill>
                <a:latin typeface="Arial" panose="020B0604020202020204" pitchFamily="34" charset="0"/>
                <a:cs typeface="Arial" panose="020B0604020202020204" pitchFamily="34" charset="0"/>
              </a:rPr>
              <a:t>Wöchentliche Sitzung 					*voraus. Mittwochs, 14:00 bis 16:00 Uhr</a:t>
            </a:r>
          </a:p>
          <a:p>
            <a:pPr lvl="1">
              <a:spcBef>
                <a:spcPts val="257"/>
              </a:spcBef>
              <a:defRPr/>
            </a:pPr>
            <a:endParaRPr lang="de-DE" sz="1200" b="1" dirty="0">
              <a:solidFill>
                <a:srgbClr val="003F75"/>
              </a:solidFill>
              <a:latin typeface="Arial" panose="020B0604020202020204" pitchFamily="34" charset="0"/>
              <a:cs typeface="Arial" panose="020B0604020202020204" pitchFamily="34" charset="0"/>
            </a:endParaRPr>
          </a:p>
          <a:p>
            <a:pPr marL="152037" indent="-152037" defTabSz="781903" fontAlgn="base">
              <a:spcBef>
                <a:spcPct val="40000"/>
              </a:spcBef>
              <a:spcAft>
                <a:spcPts val="171"/>
              </a:spcAft>
              <a:buFont typeface="Arial" pitchFamily="34" charset="0"/>
              <a:buChar char="•"/>
              <a:defRPr/>
            </a:pPr>
            <a:r>
              <a:rPr lang="de-DE" sz="1197" dirty="0">
                <a:solidFill>
                  <a:srgbClr val="003366"/>
                </a:solidFill>
                <a:latin typeface="Arial"/>
              </a:rPr>
              <a:t>Die Bearbeitung selbstgewählter Themen mit Seminarbezug findet in </a:t>
            </a:r>
            <a:r>
              <a:rPr lang="de-DE" sz="1197" b="1" dirty="0">
                <a:solidFill>
                  <a:srgbClr val="003366"/>
                </a:solidFill>
                <a:latin typeface="Arial"/>
              </a:rPr>
              <a:t>Kleingruppen</a:t>
            </a:r>
            <a:r>
              <a:rPr lang="de-DE" sz="1197" dirty="0">
                <a:solidFill>
                  <a:srgbClr val="003366"/>
                </a:solidFill>
                <a:latin typeface="Arial"/>
              </a:rPr>
              <a:t> statt.</a:t>
            </a:r>
          </a:p>
          <a:p>
            <a:pPr marL="152037" indent="-152037">
              <a:spcBef>
                <a:spcPct val="40000"/>
              </a:spcBef>
              <a:buFont typeface="Arial" pitchFamily="34" charset="0"/>
              <a:buChar char="•"/>
              <a:defRPr/>
            </a:pPr>
            <a:r>
              <a:rPr lang="de-DE" sz="1200" dirty="0">
                <a:solidFill>
                  <a:srgbClr val="003366"/>
                </a:solidFill>
                <a:latin typeface="Arial" panose="020B0604020202020204" pitchFamily="34" charset="0"/>
                <a:cs typeface="Arial" panose="020B0604020202020204" pitchFamily="34" charset="0"/>
              </a:rPr>
              <a:t>Die </a:t>
            </a:r>
            <a:r>
              <a:rPr lang="de-DE" sz="1200" dirty="0">
                <a:solidFill>
                  <a:srgbClr val="003366"/>
                </a:solidFill>
                <a:latin typeface="Arial"/>
              </a:rPr>
              <a:t>Prüfungsleistung</a:t>
            </a:r>
            <a:r>
              <a:rPr lang="de-DE" sz="1200" dirty="0">
                <a:solidFill>
                  <a:srgbClr val="003366"/>
                </a:solidFill>
                <a:latin typeface="Arial" panose="020B0604020202020204" pitchFamily="34" charset="0"/>
                <a:cs typeface="Arial" panose="020B0604020202020204" pitchFamily="34" charset="0"/>
              </a:rPr>
              <a:t> besteht aus einer </a:t>
            </a:r>
            <a:r>
              <a:rPr lang="de-DE" sz="1200" b="1" dirty="0">
                <a:solidFill>
                  <a:srgbClr val="003366"/>
                </a:solidFill>
                <a:latin typeface="Arial" panose="020B0604020202020204" pitchFamily="34" charset="0"/>
                <a:cs typeface="Arial" panose="020B0604020202020204" pitchFamily="34" charset="0"/>
              </a:rPr>
              <a:t>Präsentation </a:t>
            </a:r>
            <a:r>
              <a:rPr lang="de-DE" sz="1200" dirty="0">
                <a:solidFill>
                  <a:srgbClr val="003366"/>
                </a:solidFill>
                <a:latin typeface="Arial" panose="020B0604020202020204" pitchFamily="34" charset="0"/>
                <a:cs typeface="Arial" panose="020B0604020202020204" pitchFamily="34" charset="0"/>
              </a:rPr>
              <a:t>und wöchentlichen </a:t>
            </a:r>
            <a:r>
              <a:rPr lang="de-DE" sz="1200" b="1" dirty="0">
                <a:solidFill>
                  <a:srgbClr val="003366"/>
                </a:solidFill>
                <a:latin typeface="Arial" panose="020B0604020202020204" pitchFamily="34" charset="0"/>
                <a:cs typeface="Arial" panose="020B0604020202020204" pitchFamily="34" charset="0"/>
              </a:rPr>
              <a:t>Quiz</a:t>
            </a:r>
            <a:r>
              <a:rPr lang="de-DE" sz="1200" dirty="0">
                <a:solidFill>
                  <a:srgbClr val="003366"/>
                </a:solidFill>
                <a:latin typeface="Arial" panose="020B0604020202020204" pitchFamily="34" charset="0"/>
                <a:cs typeface="Arial" panose="020B0604020202020204" pitchFamily="34" charset="0"/>
              </a:rPr>
              <a:t>.</a:t>
            </a:r>
          </a:p>
          <a:p>
            <a:pPr marL="152037" indent="-152037">
              <a:spcBef>
                <a:spcPct val="40000"/>
              </a:spcBef>
              <a:buFont typeface="Arial" pitchFamily="34" charset="0"/>
              <a:buChar char="•"/>
              <a:defRPr/>
            </a:pPr>
            <a:r>
              <a:rPr lang="de-DE" sz="1200" dirty="0">
                <a:solidFill>
                  <a:srgbClr val="003366"/>
                </a:solidFill>
                <a:latin typeface="Arial" panose="020B0604020202020204" pitchFamily="34" charset="0"/>
                <a:cs typeface="Arial" panose="020B0604020202020204" pitchFamily="34" charset="0"/>
              </a:rPr>
              <a:t>Die Teilnahme an den</a:t>
            </a:r>
            <a:r>
              <a:rPr lang="de-DE" sz="1200" b="1" dirty="0">
                <a:solidFill>
                  <a:srgbClr val="003366"/>
                </a:solidFill>
                <a:latin typeface="Arial" panose="020B0604020202020204" pitchFamily="34" charset="0"/>
                <a:cs typeface="Arial" panose="020B0604020202020204" pitchFamily="34" charset="0"/>
              </a:rPr>
              <a:t> </a:t>
            </a:r>
            <a:r>
              <a:rPr lang="de-DE" sz="1200" dirty="0">
                <a:solidFill>
                  <a:srgbClr val="003366"/>
                </a:solidFill>
                <a:latin typeface="Arial" panose="020B0604020202020204" pitchFamily="34" charset="0"/>
                <a:cs typeface="Arial" panose="020B0604020202020204" pitchFamily="34" charset="0"/>
              </a:rPr>
              <a:t>wöchentlichen Terminen wird vorausgesetzt (max. 2 Fehltermine).</a:t>
            </a:r>
          </a:p>
          <a:p>
            <a:pPr marL="152037" indent="-152037">
              <a:spcBef>
                <a:spcPct val="40000"/>
              </a:spcBef>
              <a:buFont typeface="Arial" pitchFamily="34" charset="0"/>
              <a:buChar char="•"/>
              <a:defRPr/>
            </a:pPr>
            <a:r>
              <a:rPr lang="de-DE" sz="1200" dirty="0">
                <a:solidFill>
                  <a:srgbClr val="003366"/>
                </a:solidFill>
                <a:latin typeface="Arial" panose="020B0604020202020204" pitchFamily="34" charset="0"/>
                <a:cs typeface="Arial" panose="020B0604020202020204" pitchFamily="34" charset="0"/>
              </a:rPr>
              <a:t>Die Zahl der Teilnehmenden ist begrenzt (max. 20 Plätze).</a:t>
            </a:r>
          </a:p>
          <a:p>
            <a:pPr marL="152037" indent="-152037">
              <a:spcBef>
                <a:spcPct val="40000"/>
              </a:spcBef>
              <a:buFont typeface="Arial" pitchFamily="34" charset="0"/>
              <a:buChar char="•"/>
              <a:defRPr/>
            </a:pPr>
            <a:r>
              <a:rPr lang="de-DE" sz="1200" dirty="0">
                <a:solidFill>
                  <a:srgbClr val="003366"/>
                </a:solidFill>
                <a:latin typeface="Arial" panose="020B0604020202020204" pitchFamily="34" charset="0"/>
                <a:cs typeface="Arial" panose="020B0604020202020204" pitchFamily="34" charset="0"/>
              </a:rPr>
              <a:t>Dozentin: Prof. Dr. </a:t>
            </a:r>
            <a:r>
              <a:rPr lang="de-DE" sz="1200">
                <a:solidFill>
                  <a:srgbClr val="003366"/>
                </a:solidFill>
                <a:latin typeface="Arial" panose="020B0604020202020204" pitchFamily="34" charset="0"/>
                <a:cs typeface="Arial" panose="020B0604020202020204" pitchFamily="34" charset="0"/>
              </a:rPr>
              <a:t>Ulrike Fasbender, Robin </a:t>
            </a:r>
            <a:r>
              <a:rPr lang="de-DE" sz="1200" dirty="0">
                <a:solidFill>
                  <a:srgbClr val="003366"/>
                </a:solidFill>
                <a:latin typeface="Arial" panose="020B0604020202020204" pitchFamily="34" charset="0"/>
                <a:cs typeface="Arial" panose="020B0604020202020204" pitchFamily="34" charset="0"/>
              </a:rPr>
              <a:t>Umbra, M.Sc.</a:t>
            </a:r>
          </a:p>
          <a:p>
            <a:pPr>
              <a:spcBef>
                <a:spcPct val="40000"/>
              </a:spcBef>
              <a:defRPr/>
            </a:pPr>
            <a:r>
              <a:rPr lang="de-DE" sz="1200" i="1" dirty="0">
                <a:solidFill>
                  <a:srgbClr val="003F75"/>
                </a:solidFill>
                <a:latin typeface="Arial" panose="020B0604020202020204" pitchFamily="34" charset="0"/>
                <a:cs typeface="Arial" panose="020B0604020202020204" pitchFamily="34" charset="0"/>
              </a:rPr>
              <a:t>*Die angegebenen Termine sind vorläufig und können sich bis zum Semesterstart ändern.</a:t>
            </a:r>
            <a:endParaRPr lang="de-DE" sz="1197" dirty="0">
              <a:solidFill>
                <a:srgbClr val="003F75"/>
              </a:solidFill>
              <a:latin typeface="Arial"/>
            </a:endParaRPr>
          </a:p>
        </p:txBody>
      </p:sp>
      <p:sp>
        <p:nvSpPr>
          <p:cNvPr id="7" name="Rechteck 6"/>
          <p:cNvSpPr/>
          <p:nvPr/>
        </p:nvSpPr>
        <p:spPr>
          <a:xfrm>
            <a:off x="317027" y="968502"/>
            <a:ext cx="8758849" cy="338554"/>
          </a:xfrm>
          <a:prstGeom prst="rect">
            <a:avLst/>
          </a:prstGeom>
        </p:spPr>
        <p:txBody>
          <a:bodyPr wrap="square">
            <a:spAutoFit/>
          </a:bodyPr>
          <a:lstStyle/>
          <a:p>
            <a:r>
              <a:rPr lang="de-DE" sz="1600" dirty="0">
                <a:solidFill>
                  <a:schemeClr val="bg1"/>
                </a:solidFill>
                <a:latin typeface="Arial" panose="020B0604020202020204" pitchFamily="34" charset="0"/>
                <a:cs typeface="Arial" panose="020B0604020202020204" pitchFamily="34" charset="0"/>
              </a:rPr>
              <a:t>Lehrstuhl für Wirtschafts- und Organisationspsychologie (Prof. Dr. Ulrike Fasbender)</a:t>
            </a:r>
          </a:p>
        </p:txBody>
      </p:sp>
    </p:spTree>
    <p:extLst>
      <p:ext uri="{BB962C8B-B14F-4D97-AF65-F5344CB8AC3E}">
        <p14:creationId xmlns:p14="http://schemas.microsoft.com/office/powerpoint/2010/main" val="414802677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8831779" y="6306184"/>
            <a:ext cx="308149" cy="123530"/>
          </a:xfrm>
          <a:prstGeom prst="rect">
            <a:avLst/>
          </a:prstGeom>
          <a:solidFill>
            <a:srgbClr val="003F75"/>
          </a:solidFill>
          <a:ln w="9525">
            <a:solidFill>
              <a:srgbClr val="003366"/>
            </a:solidFill>
            <a:miter lim="800000"/>
            <a:headEnd/>
            <a:tailEnd/>
          </a:ln>
        </p:spPr>
        <p:txBody>
          <a:bodyPr wrap="none" anchor="ctr"/>
          <a:lstStyle/>
          <a:p>
            <a:pPr eaLnBrk="0" hangingPunct="0"/>
            <a:endParaRPr lang="de-DE" sz="4276"/>
          </a:p>
        </p:txBody>
      </p:sp>
      <p:sp>
        <p:nvSpPr>
          <p:cNvPr id="23557" name="Rectangle 5"/>
          <p:cNvSpPr>
            <a:spLocks noChangeArrowheads="1"/>
          </p:cNvSpPr>
          <p:nvPr/>
        </p:nvSpPr>
        <p:spPr bwMode="auto">
          <a:xfrm>
            <a:off x="0" y="1673098"/>
            <a:ext cx="308149" cy="123531"/>
          </a:xfrm>
          <a:prstGeom prst="rect">
            <a:avLst/>
          </a:prstGeom>
          <a:solidFill>
            <a:srgbClr val="003F75"/>
          </a:solidFill>
          <a:ln w="9525">
            <a:solidFill>
              <a:srgbClr val="003366"/>
            </a:solidFill>
            <a:miter lim="800000"/>
            <a:headEnd/>
            <a:tailEnd/>
          </a:ln>
        </p:spPr>
        <p:txBody>
          <a:bodyPr wrap="none" anchor="ctr"/>
          <a:lstStyle/>
          <a:p>
            <a:pPr eaLnBrk="0" hangingPunct="0"/>
            <a:endParaRPr lang="de-DE" sz="4276"/>
          </a:p>
        </p:txBody>
      </p:sp>
      <p:sp>
        <p:nvSpPr>
          <p:cNvPr id="10" name="Rectangle 2"/>
          <p:cNvSpPr>
            <a:spLocks noChangeArrowheads="1"/>
          </p:cNvSpPr>
          <p:nvPr/>
        </p:nvSpPr>
        <p:spPr bwMode="auto">
          <a:xfrm>
            <a:off x="230771" y="1564499"/>
            <a:ext cx="9184725" cy="369235"/>
          </a:xfrm>
          <a:prstGeom prst="rect">
            <a:avLst/>
          </a:prstGeom>
          <a:noFill/>
          <a:ln w="9525">
            <a:noFill/>
            <a:miter lim="800000"/>
            <a:headEnd/>
            <a:tailEnd/>
          </a:ln>
        </p:spPr>
        <p:txBody>
          <a:bodyPr lIns="153919" tIns="76960" rIns="0" bIns="0"/>
          <a:lstStyle/>
          <a:p>
            <a:pPr defTabSz="891859" eaLnBrk="0" fontAlgn="base" hangingPunct="0">
              <a:spcBef>
                <a:spcPct val="0"/>
              </a:spcBef>
              <a:spcAft>
                <a:spcPct val="0"/>
              </a:spcAft>
            </a:pPr>
            <a:r>
              <a:rPr lang="de-DE" sz="1368" dirty="0">
                <a:solidFill>
                  <a:srgbClr val="003F75"/>
                </a:solidFill>
                <a:latin typeface="Arial Black" pitchFamily="34" charset="0"/>
              </a:rPr>
              <a:t>Forschungsseminar „Humboldt </a:t>
            </a:r>
            <a:r>
              <a:rPr lang="de-DE" sz="1368" dirty="0" err="1">
                <a:solidFill>
                  <a:srgbClr val="003F75"/>
                </a:solidFill>
                <a:latin typeface="Arial Black" pitchFamily="34" charset="0"/>
              </a:rPr>
              <a:t>Reloaded</a:t>
            </a:r>
            <a:r>
              <a:rPr lang="de-DE" sz="1368" dirty="0">
                <a:solidFill>
                  <a:srgbClr val="003F75"/>
                </a:solidFill>
                <a:latin typeface="Arial Black" pitchFamily="34" charset="0"/>
              </a:rPr>
              <a:t>: Emotionen am Arbeitsplatz“ </a:t>
            </a:r>
          </a:p>
        </p:txBody>
      </p:sp>
      <p:sp>
        <p:nvSpPr>
          <p:cNvPr id="13" name="Text Box 14">
            <a:extLst>
              <a:ext uri="{FF2B5EF4-FFF2-40B4-BE49-F238E27FC236}">
                <a16:creationId xmlns:a16="http://schemas.microsoft.com/office/drawing/2014/main" id="{A297A1D4-8713-0A41-B31E-1E4C0855CD41}"/>
              </a:ext>
            </a:extLst>
          </p:cNvPr>
          <p:cNvSpPr txBox="1">
            <a:spLocks noChangeArrowheads="1"/>
          </p:cNvSpPr>
          <p:nvPr/>
        </p:nvSpPr>
        <p:spPr bwMode="auto">
          <a:xfrm>
            <a:off x="308150" y="1933734"/>
            <a:ext cx="8625298" cy="4526880"/>
          </a:xfrm>
          <a:prstGeom prst="rect">
            <a:avLst/>
          </a:prstGeom>
          <a:noFill/>
          <a:ln w="9525">
            <a:noFill/>
            <a:miter lim="800000"/>
            <a:headEnd/>
            <a:tailEnd/>
          </a:ln>
        </p:spPr>
        <p:txBody>
          <a:bodyPr wrap="square">
            <a:spAutoFit/>
          </a:bodyPr>
          <a:lstStyle/>
          <a:p>
            <a:pPr marL="152037" indent="-152037" defTabSz="781903" fontAlgn="base">
              <a:spcBef>
                <a:spcPct val="40000"/>
              </a:spcBef>
              <a:spcAft>
                <a:spcPct val="0"/>
              </a:spcAft>
              <a:buFont typeface="Arial" pitchFamily="34" charset="0"/>
              <a:buChar char="•"/>
              <a:defRPr/>
            </a:pPr>
            <a:r>
              <a:rPr lang="de-DE" sz="1200" b="1" dirty="0">
                <a:solidFill>
                  <a:srgbClr val="003F75"/>
                </a:solidFill>
                <a:latin typeface="Arial"/>
              </a:rPr>
              <a:t>Müssen Emotionen immer etwas Negatives bei der Arbeit sein? Könnten Emotionen auch vorteilhaft sein? – </a:t>
            </a:r>
            <a:r>
              <a:rPr lang="de-DE" sz="1200" dirty="0">
                <a:solidFill>
                  <a:srgbClr val="003F75"/>
                </a:solidFill>
                <a:latin typeface="Arial"/>
              </a:rPr>
              <a:t>Im Zuge des diesjährigen Forschungsseminars werden Sie herausfinden, wie sich Emotionen auf das Verhalten am Arbeitsplatz auswirken!</a:t>
            </a:r>
          </a:p>
          <a:p>
            <a:pPr marL="152037" indent="-152037" defTabSz="781903" fontAlgn="base">
              <a:spcBef>
                <a:spcPct val="40000"/>
              </a:spcBef>
              <a:spcAft>
                <a:spcPct val="0"/>
              </a:spcAft>
              <a:buFont typeface="Arial" pitchFamily="34" charset="0"/>
              <a:buChar char="•"/>
              <a:defRPr/>
            </a:pPr>
            <a:r>
              <a:rPr lang="de-DE" sz="1200" dirty="0">
                <a:solidFill>
                  <a:srgbClr val="003F75"/>
                </a:solidFill>
                <a:latin typeface="Arial"/>
              </a:rPr>
              <a:t>Das Thema des diesjährigen Forschungsprojektes lautet: </a:t>
            </a:r>
            <a:r>
              <a:rPr lang="de-DE" sz="1200" b="1" dirty="0">
                <a:solidFill>
                  <a:srgbClr val="003F75"/>
                </a:solidFill>
                <a:latin typeface="Arial"/>
              </a:rPr>
              <a:t>Emotionen am Arbeitsplatz</a:t>
            </a:r>
            <a:r>
              <a:rPr lang="de-DE" sz="1200" dirty="0">
                <a:solidFill>
                  <a:srgbClr val="003F75"/>
                </a:solidFill>
                <a:latin typeface="Arial"/>
              </a:rPr>
              <a:t>. Die behandelten Themen beinhalten: Der Nutzen von Emotionen bei der Arbeit, die Selbstregulierung von Emotionen, der Einfluss von Persönlichkeit auf Emotionen und Verhalten, sowie die Messung und Analyse von Emotionen am Arbeitsplatz.</a:t>
            </a:r>
          </a:p>
          <a:p>
            <a:pPr marL="152037" indent="-152037" defTabSz="781903" fontAlgn="base">
              <a:spcBef>
                <a:spcPct val="40000"/>
              </a:spcBef>
              <a:spcAft>
                <a:spcPct val="0"/>
              </a:spcAft>
              <a:buFont typeface="Arial" pitchFamily="34" charset="0"/>
              <a:buChar char="•"/>
              <a:defRPr/>
            </a:pPr>
            <a:r>
              <a:rPr lang="de-DE" sz="1200" dirty="0">
                <a:solidFill>
                  <a:srgbClr val="003F75"/>
                </a:solidFill>
                <a:latin typeface="Arial"/>
              </a:rPr>
              <a:t>Das Ziel des Forschungsseminars ist der Erwerb von praktischem Fachwissen im Bereich der quantitativen Forschung zum Thema Emotionen am Arbeitsplatz</a:t>
            </a:r>
            <a:r>
              <a:rPr lang="en-US" sz="1200" dirty="0">
                <a:solidFill>
                  <a:srgbClr val="003F75"/>
                </a:solidFill>
                <a:latin typeface="Arial"/>
              </a:rPr>
              <a:t>. </a:t>
            </a:r>
            <a:r>
              <a:rPr lang="de-DE" sz="1200" dirty="0">
                <a:solidFill>
                  <a:srgbClr val="003F75"/>
                </a:solidFill>
                <a:latin typeface="Arial"/>
              </a:rPr>
              <a:t>Im Zuge des Forschungsprojektes arbeiten Studierende in Kleingruppen selbstverantwortlich und eigenständig an einem realen Forschungsprojekt. Herzstück des didaktischen Konzepts dieses Projektes sind Gruppenarbeiten.</a:t>
            </a:r>
          </a:p>
          <a:p>
            <a:pPr marL="152037" indent="-152037" defTabSz="781903" fontAlgn="base">
              <a:spcBef>
                <a:spcPts val="257"/>
              </a:spcBef>
              <a:spcAft>
                <a:spcPts val="171"/>
              </a:spcAft>
              <a:buFont typeface="Arial" pitchFamily="34" charset="0"/>
              <a:buChar char="•"/>
              <a:defRPr/>
            </a:pPr>
            <a:r>
              <a:rPr lang="de-DE" sz="1200" dirty="0">
                <a:solidFill>
                  <a:srgbClr val="003F75"/>
                </a:solidFill>
                <a:latin typeface="Arial" panose="020B0604020202020204" pitchFamily="34" charset="0"/>
                <a:cs typeface="Arial" panose="020B0604020202020204" pitchFamily="34" charset="0"/>
              </a:rPr>
              <a:t>Wöchentliche Veranstaltung in Präsenz: *Donnerstags, 14:00 bis 16:00 Uhr</a:t>
            </a:r>
          </a:p>
          <a:p>
            <a:pPr marL="152037" indent="-152037" defTabSz="781903" fontAlgn="base">
              <a:spcBef>
                <a:spcPts val="257"/>
              </a:spcBef>
              <a:spcAft>
                <a:spcPts val="171"/>
              </a:spcAft>
              <a:buFont typeface="Arial" pitchFamily="34" charset="0"/>
              <a:buChar char="•"/>
              <a:defRPr/>
            </a:pPr>
            <a:r>
              <a:rPr lang="de-DE" sz="1200" dirty="0">
                <a:solidFill>
                  <a:srgbClr val="003F75"/>
                </a:solidFill>
                <a:latin typeface="Arial" panose="020B0604020202020204" pitchFamily="34" charset="0"/>
                <a:cs typeface="Arial" panose="020B0604020202020204" pitchFamily="34" charset="0"/>
              </a:rPr>
              <a:t>Seminarleistung:</a:t>
            </a:r>
          </a:p>
          <a:p>
            <a:pPr marL="609237" lvl="1" indent="-152037" defTabSz="781903" fontAlgn="base">
              <a:spcBef>
                <a:spcPts val="257"/>
              </a:spcBef>
              <a:spcAft>
                <a:spcPts val="171"/>
              </a:spcAft>
              <a:buFont typeface="Arial" pitchFamily="34" charset="0"/>
              <a:buChar char="•"/>
              <a:defRPr/>
            </a:pPr>
            <a:r>
              <a:rPr lang="de-DE" sz="1200" dirty="0">
                <a:solidFill>
                  <a:srgbClr val="003F75"/>
                </a:solidFill>
                <a:latin typeface="Arial" panose="020B0604020202020204" pitchFamily="34" charset="0"/>
                <a:cs typeface="Arial" panose="020B0604020202020204" pitchFamily="34" charset="0"/>
              </a:rPr>
              <a:t>Das Seminar wird </a:t>
            </a:r>
            <a:r>
              <a:rPr lang="de-DE" sz="1200" u="sng" dirty="0">
                <a:solidFill>
                  <a:srgbClr val="003F75"/>
                </a:solidFill>
                <a:latin typeface="Arial" panose="020B0604020202020204" pitchFamily="34" charset="0"/>
                <a:cs typeface="Arial" panose="020B0604020202020204" pitchFamily="34" charset="0"/>
              </a:rPr>
              <a:t>nicht</a:t>
            </a:r>
            <a:r>
              <a:rPr lang="de-DE" sz="1200" dirty="0">
                <a:solidFill>
                  <a:srgbClr val="003F75"/>
                </a:solidFill>
                <a:latin typeface="Arial" panose="020B0604020202020204" pitchFamily="34" charset="0"/>
                <a:cs typeface="Arial" panose="020B0604020202020204" pitchFamily="34" charset="0"/>
              </a:rPr>
              <a:t> benotet (nur „bestanden“ oder „nicht bestanden“). Die Seminarleistung umfasst die Teilnahme am Seminar, die Vorbereitung, Durchführung und Auswertung des Forschungsprojekts (in schriftlicher Form) sowie ein Elevator-Pitch zum Ende des Projekts.</a:t>
            </a:r>
            <a:endParaRPr lang="de-DE" sz="1200" dirty="0">
              <a:solidFill>
                <a:srgbClr val="003F75"/>
              </a:solidFill>
              <a:latin typeface="Arial"/>
            </a:endParaRPr>
          </a:p>
          <a:p>
            <a:pPr marL="609237" lvl="1" indent="-152037" defTabSz="781903" fontAlgn="base">
              <a:spcBef>
                <a:spcPts val="257"/>
              </a:spcBef>
              <a:spcAft>
                <a:spcPts val="171"/>
              </a:spcAft>
              <a:buFont typeface="Arial" pitchFamily="34" charset="0"/>
              <a:buChar char="•"/>
              <a:defRPr/>
            </a:pPr>
            <a:r>
              <a:rPr lang="de-DE" sz="1200" dirty="0">
                <a:solidFill>
                  <a:srgbClr val="003F75"/>
                </a:solidFill>
                <a:latin typeface="Arial"/>
              </a:rPr>
              <a:t>Das Seminar findet </a:t>
            </a:r>
            <a:r>
              <a:rPr lang="de-DE" sz="1200" u="sng" dirty="0">
                <a:solidFill>
                  <a:srgbClr val="003F75"/>
                </a:solidFill>
                <a:latin typeface="Arial"/>
              </a:rPr>
              <a:t>über ein Semester</a:t>
            </a:r>
            <a:r>
              <a:rPr lang="de-DE" sz="1200" dirty="0">
                <a:solidFill>
                  <a:srgbClr val="003F75"/>
                </a:solidFill>
                <a:latin typeface="Arial"/>
              </a:rPr>
              <a:t> statt.</a:t>
            </a:r>
          </a:p>
          <a:p>
            <a:pPr marL="152037" indent="-152037" defTabSz="781903" fontAlgn="base">
              <a:spcBef>
                <a:spcPts val="257"/>
              </a:spcBef>
              <a:spcAft>
                <a:spcPts val="171"/>
              </a:spcAft>
              <a:buFont typeface="Arial" pitchFamily="34" charset="0"/>
              <a:buChar char="•"/>
              <a:defRPr/>
            </a:pPr>
            <a:r>
              <a:rPr lang="de-DE" sz="1200" dirty="0">
                <a:solidFill>
                  <a:srgbClr val="003F75"/>
                </a:solidFill>
                <a:latin typeface="Arial" panose="020B0604020202020204" pitchFamily="34" charset="0"/>
                <a:cs typeface="Arial" panose="020B0604020202020204" pitchFamily="34" charset="0"/>
              </a:rPr>
              <a:t>Die Anzahl der TeilnehmerInnen ist begrenzt (max. 20; 10 Plätze reserviert für S&amp;C; 10 Plätze reserviert für </a:t>
            </a:r>
            <a:r>
              <a:rPr lang="de-DE" sz="1200" dirty="0" err="1">
                <a:solidFill>
                  <a:srgbClr val="003F75"/>
                </a:solidFill>
                <a:latin typeface="Arial" panose="020B0604020202020204" pitchFamily="34" charset="0"/>
                <a:cs typeface="Arial" panose="020B0604020202020204" pitchFamily="34" charset="0"/>
              </a:rPr>
              <a:t>HRM+andere</a:t>
            </a:r>
            <a:r>
              <a:rPr lang="de-DE" sz="1200" dirty="0">
                <a:solidFill>
                  <a:srgbClr val="003F75"/>
                </a:solidFill>
                <a:latin typeface="Arial" panose="020B0604020202020204" pitchFamily="34" charset="0"/>
                <a:cs typeface="Arial" panose="020B0604020202020204" pitchFamily="34" charset="0"/>
              </a:rPr>
              <a:t>).</a:t>
            </a:r>
          </a:p>
          <a:p>
            <a:pPr marL="152037" indent="-152037" defTabSz="781903" fontAlgn="base">
              <a:spcBef>
                <a:spcPct val="40000"/>
              </a:spcBef>
              <a:spcAft>
                <a:spcPts val="171"/>
              </a:spcAft>
              <a:buFont typeface="Arial" pitchFamily="34" charset="0"/>
              <a:buChar char="•"/>
              <a:defRPr/>
            </a:pPr>
            <a:r>
              <a:rPr lang="en-US" sz="1200" dirty="0" err="1">
                <a:solidFill>
                  <a:srgbClr val="003F75"/>
                </a:solidFill>
                <a:latin typeface="Arial" panose="020B0604020202020204" pitchFamily="34" charset="0"/>
                <a:cs typeface="Arial" panose="020B0604020202020204" pitchFamily="34" charset="0"/>
              </a:rPr>
              <a:t>Projektleitung</a:t>
            </a:r>
            <a:r>
              <a:rPr lang="de-DE" sz="1200" dirty="0">
                <a:solidFill>
                  <a:srgbClr val="003F75"/>
                </a:solidFill>
                <a:latin typeface="Arial" panose="020B0604020202020204" pitchFamily="34" charset="0"/>
                <a:cs typeface="Arial" panose="020B0604020202020204" pitchFamily="34" charset="0"/>
              </a:rPr>
              <a:t>: Prof. Dr. Ulrike Fasbender, Robin Umbra, </a:t>
            </a:r>
            <a:r>
              <a:rPr lang="de-DE" sz="1200" dirty="0" err="1">
                <a:solidFill>
                  <a:srgbClr val="003F75"/>
                </a:solidFill>
                <a:latin typeface="Arial" panose="020B0604020202020204" pitchFamily="34" charset="0"/>
                <a:cs typeface="Arial" panose="020B0604020202020204" pitchFamily="34" charset="0"/>
              </a:rPr>
              <a:t>M.Sc</a:t>
            </a:r>
            <a:r>
              <a:rPr lang="de-DE" sz="1200" dirty="0">
                <a:solidFill>
                  <a:srgbClr val="003F75"/>
                </a:solidFill>
                <a:latin typeface="Arial" panose="020B0604020202020204" pitchFamily="34" charset="0"/>
                <a:cs typeface="Arial" panose="020B0604020202020204" pitchFamily="34" charset="0"/>
              </a:rPr>
              <a:t>.</a:t>
            </a:r>
          </a:p>
          <a:p>
            <a:pPr marL="152037" indent="-152037" defTabSz="781903" fontAlgn="base">
              <a:spcBef>
                <a:spcPct val="40000"/>
              </a:spcBef>
              <a:spcAft>
                <a:spcPts val="171"/>
              </a:spcAft>
              <a:buFont typeface="Arial" pitchFamily="34" charset="0"/>
              <a:buChar char="•"/>
              <a:defRPr/>
            </a:pPr>
            <a:r>
              <a:rPr lang="en-US" sz="1200" dirty="0" err="1">
                <a:solidFill>
                  <a:srgbClr val="003F75"/>
                </a:solidFill>
                <a:latin typeface="Arial" panose="020B0604020202020204" pitchFamily="34" charset="0"/>
                <a:cs typeface="Arial" panose="020B0604020202020204" pitchFamily="34" charset="0"/>
              </a:rPr>
              <a:t>Sprache</a:t>
            </a:r>
            <a:r>
              <a:rPr lang="en-US" sz="1200" dirty="0">
                <a:solidFill>
                  <a:srgbClr val="003F75"/>
                </a:solidFill>
                <a:latin typeface="Arial" panose="020B0604020202020204" pitchFamily="34" charset="0"/>
                <a:cs typeface="Arial" panose="020B0604020202020204" pitchFamily="34" charset="0"/>
              </a:rPr>
              <a:t>: Deutsch</a:t>
            </a:r>
          </a:p>
          <a:p>
            <a:pPr marL="152037" indent="-152037" defTabSz="781903" fontAlgn="base">
              <a:spcBef>
                <a:spcPct val="40000"/>
              </a:spcBef>
              <a:spcAft>
                <a:spcPts val="171"/>
              </a:spcAft>
              <a:buFont typeface="Arial" pitchFamily="34" charset="0"/>
              <a:buChar char="•"/>
              <a:defRPr/>
            </a:pPr>
            <a:r>
              <a:rPr lang="en-US" sz="1200" i="1" dirty="0">
                <a:solidFill>
                  <a:srgbClr val="003F75"/>
                </a:solidFill>
                <a:latin typeface="Arial" panose="020B0604020202020204" pitchFamily="34" charset="0"/>
                <a:cs typeface="Arial" panose="020B0604020202020204" pitchFamily="34" charset="0"/>
              </a:rPr>
              <a:t>*</a:t>
            </a:r>
            <a:r>
              <a:rPr lang="de-DE" sz="1200" i="1" dirty="0">
                <a:solidFill>
                  <a:srgbClr val="003F75"/>
                </a:solidFill>
                <a:latin typeface="Arial" panose="020B0604020202020204" pitchFamily="34" charset="0"/>
                <a:cs typeface="Arial" panose="020B0604020202020204" pitchFamily="34" charset="0"/>
              </a:rPr>
              <a:t>Die angegebenen Daten sind vorläufig und können sich bis zum Semesterbeginn noch ändern.</a:t>
            </a:r>
            <a:endParaRPr lang="de-DE" sz="1200" dirty="0">
              <a:solidFill>
                <a:srgbClr val="003F75"/>
              </a:solidFill>
              <a:latin typeface="Arial"/>
            </a:endParaRPr>
          </a:p>
        </p:txBody>
      </p:sp>
      <p:sp>
        <p:nvSpPr>
          <p:cNvPr id="7" name="Rechteck 6"/>
          <p:cNvSpPr/>
          <p:nvPr/>
        </p:nvSpPr>
        <p:spPr>
          <a:xfrm>
            <a:off x="317027" y="968502"/>
            <a:ext cx="8758849" cy="338554"/>
          </a:xfrm>
          <a:prstGeom prst="rect">
            <a:avLst/>
          </a:prstGeom>
        </p:spPr>
        <p:txBody>
          <a:bodyPr wrap="square">
            <a:spAutoFit/>
          </a:bodyPr>
          <a:lstStyle/>
          <a:p>
            <a:r>
              <a:rPr lang="de-DE" sz="1600" dirty="0">
                <a:solidFill>
                  <a:schemeClr val="bg1"/>
                </a:solidFill>
                <a:latin typeface="Arial" panose="020B0604020202020204" pitchFamily="34" charset="0"/>
                <a:cs typeface="Arial" panose="020B0604020202020204" pitchFamily="34" charset="0"/>
              </a:rPr>
              <a:t>Lehrstuhl für Wirtschafts- und Organisationspsychologie (Prof. Dr. Ulrike Fasbender)</a:t>
            </a:r>
          </a:p>
        </p:txBody>
      </p:sp>
    </p:spTree>
    <p:extLst>
      <p:ext uri="{BB962C8B-B14F-4D97-AF65-F5344CB8AC3E}">
        <p14:creationId xmlns:p14="http://schemas.microsoft.com/office/powerpoint/2010/main" val="3743008545"/>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8831779" y="6306184"/>
            <a:ext cx="308149" cy="123530"/>
          </a:xfrm>
          <a:prstGeom prst="rect">
            <a:avLst/>
          </a:prstGeom>
          <a:solidFill>
            <a:srgbClr val="003F75"/>
          </a:solidFill>
          <a:ln w="9525">
            <a:solidFill>
              <a:srgbClr val="003366"/>
            </a:solidFill>
            <a:miter lim="800000"/>
            <a:headEnd/>
            <a:tailEnd/>
          </a:ln>
        </p:spPr>
        <p:txBody>
          <a:bodyPr wrap="none" anchor="ctr"/>
          <a:lstStyle/>
          <a:p>
            <a:pPr eaLnBrk="0" hangingPunct="0"/>
            <a:endParaRPr lang="de-DE" sz="4276"/>
          </a:p>
        </p:txBody>
      </p:sp>
      <p:sp>
        <p:nvSpPr>
          <p:cNvPr id="23557" name="Rectangle 5"/>
          <p:cNvSpPr>
            <a:spLocks noChangeArrowheads="1"/>
          </p:cNvSpPr>
          <p:nvPr/>
        </p:nvSpPr>
        <p:spPr bwMode="auto">
          <a:xfrm>
            <a:off x="0" y="1673098"/>
            <a:ext cx="308149" cy="123531"/>
          </a:xfrm>
          <a:prstGeom prst="rect">
            <a:avLst/>
          </a:prstGeom>
          <a:solidFill>
            <a:srgbClr val="003F75"/>
          </a:solidFill>
          <a:ln w="9525">
            <a:solidFill>
              <a:srgbClr val="003366"/>
            </a:solidFill>
            <a:miter lim="800000"/>
            <a:headEnd/>
            <a:tailEnd/>
          </a:ln>
        </p:spPr>
        <p:txBody>
          <a:bodyPr wrap="none" anchor="ctr"/>
          <a:lstStyle/>
          <a:p>
            <a:pPr eaLnBrk="0" hangingPunct="0"/>
            <a:endParaRPr lang="de-DE" sz="4276"/>
          </a:p>
        </p:txBody>
      </p:sp>
      <p:sp>
        <p:nvSpPr>
          <p:cNvPr id="11" name="Text Box 14"/>
          <p:cNvSpPr txBox="1">
            <a:spLocks noChangeArrowheads="1"/>
          </p:cNvSpPr>
          <p:nvPr/>
        </p:nvSpPr>
        <p:spPr bwMode="auto">
          <a:xfrm>
            <a:off x="377895" y="2231942"/>
            <a:ext cx="8534490" cy="3923253"/>
          </a:xfrm>
          <a:prstGeom prst="rect">
            <a:avLst/>
          </a:prstGeom>
          <a:noFill/>
          <a:ln w="9525">
            <a:noFill/>
            <a:miter lim="800000"/>
            <a:headEnd/>
            <a:tailEnd/>
          </a:ln>
        </p:spPr>
        <p:txBody>
          <a:bodyPr wrap="square">
            <a:spAutoFit/>
          </a:bodyPr>
          <a:lstStyle/>
          <a:p>
            <a:pPr marL="152037" indent="-152037" defTabSz="781903" fontAlgn="base">
              <a:spcBef>
                <a:spcPct val="40000"/>
              </a:spcBef>
              <a:spcAft>
                <a:spcPct val="0"/>
              </a:spcAft>
              <a:buFont typeface="Arial" pitchFamily="34" charset="0"/>
              <a:buChar char="•"/>
              <a:defRPr/>
            </a:pPr>
            <a:r>
              <a:rPr lang="de-DE" sz="1197" dirty="0">
                <a:solidFill>
                  <a:srgbClr val="003366"/>
                </a:solidFill>
                <a:latin typeface="Arial"/>
              </a:rPr>
              <a:t>Im Rahmen dieses Seminars untersuchen die Studierenden </a:t>
            </a:r>
            <a:r>
              <a:rPr lang="de-DE" sz="1197" b="1" dirty="0">
                <a:solidFill>
                  <a:srgbClr val="003366"/>
                </a:solidFill>
                <a:latin typeface="Arial"/>
              </a:rPr>
              <a:t>„Aktuelle Themen des Arbeitsrechts“</a:t>
            </a:r>
            <a:r>
              <a:rPr lang="de-DE" sz="1197" dirty="0">
                <a:solidFill>
                  <a:srgbClr val="003366"/>
                </a:solidFill>
                <a:latin typeface="Arial"/>
              </a:rPr>
              <a:t>. Die Teilnehmenden lernen im Hinblick auf das Arbeitsrecht die Wechselwirkungen zwischen Normsetzung und ökonomischer Betätigung sowie die Rückwirkung der ökonomischen Realität auf die Normsetzung kennen. Die zu bearbeitenden Themen greifen aktuelle und praxisrelevante Probleme des Arbeitsrechts aus Rechtsprechung, Gesetzgebung und Politik auf. </a:t>
            </a:r>
          </a:p>
          <a:p>
            <a:pPr marL="152037" indent="-152037" defTabSz="781903" fontAlgn="base">
              <a:spcBef>
                <a:spcPts val="257"/>
              </a:spcBef>
              <a:spcAft>
                <a:spcPct val="0"/>
              </a:spcAft>
              <a:buFont typeface="Arial" pitchFamily="34" charset="0"/>
              <a:buChar char="•"/>
              <a:defRPr/>
            </a:pPr>
            <a:endParaRPr lang="de-DE" sz="1197" dirty="0">
              <a:solidFill>
                <a:srgbClr val="003366"/>
              </a:solidFill>
              <a:latin typeface="Arial"/>
            </a:endParaRPr>
          </a:p>
          <a:p>
            <a:pPr marL="152037" indent="-152037" defTabSz="781903" fontAlgn="base">
              <a:spcBef>
                <a:spcPts val="257"/>
              </a:spcBef>
              <a:spcAft>
                <a:spcPct val="0"/>
              </a:spcAft>
              <a:buFont typeface="Arial" pitchFamily="34" charset="0"/>
              <a:buChar char="•"/>
              <a:defRPr/>
            </a:pPr>
            <a:r>
              <a:rPr lang="de-DE" sz="1197" dirty="0">
                <a:solidFill>
                  <a:srgbClr val="003366"/>
                </a:solidFill>
                <a:latin typeface="Arial"/>
              </a:rPr>
              <a:t>Das Seminar findet als Blockveranstaltung statt:		Voraussichtlich Januar 2024</a:t>
            </a:r>
          </a:p>
          <a:p>
            <a:pPr marL="152037" indent="-152037" defTabSz="781903" fontAlgn="base">
              <a:spcBef>
                <a:spcPts val="257"/>
              </a:spcBef>
              <a:spcAft>
                <a:spcPct val="0"/>
              </a:spcAft>
              <a:buFont typeface="Arial" pitchFamily="34" charset="0"/>
              <a:buChar char="•"/>
              <a:defRPr/>
            </a:pPr>
            <a:r>
              <a:rPr lang="de-DE" sz="1197" dirty="0">
                <a:solidFill>
                  <a:srgbClr val="003366"/>
                </a:solidFill>
                <a:latin typeface="Arial"/>
              </a:rPr>
              <a:t>Informationsveranstaltung mit Themenvergabe:		Mittwoch, 05.07.2023, 11.30 Uhr</a:t>
            </a:r>
          </a:p>
          <a:p>
            <a:pPr marL="152037" indent="-152037" defTabSz="781903" fontAlgn="base">
              <a:spcBef>
                <a:spcPts val="257"/>
              </a:spcBef>
              <a:spcAft>
                <a:spcPct val="0"/>
              </a:spcAft>
              <a:buFont typeface="Arial" pitchFamily="34" charset="0"/>
              <a:buChar char="•"/>
              <a:defRPr/>
            </a:pPr>
            <a:r>
              <a:rPr lang="de-DE" sz="1197" dirty="0">
                <a:solidFill>
                  <a:srgbClr val="003366"/>
                </a:solidFill>
                <a:latin typeface="Arial"/>
              </a:rPr>
              <a:t>Abgabe der Seminararbeit:				Montag, 18.12.2023</a:t>
            </a:r>
          </a:p>
          <a:p>
            <a:pPr defTabSz="781903" fontAlgn="base">
              <a:spcBef>
                <a:spcPts val="257"/>
              </a:spcBef>
              <a:spcAft>
                <a:spcPct val="0"/>
              </a:spcAft>
              <a:defRPr/>
            </a:pPr>
            <a:endParaRPr lang="de-DE" sz="684" dirty="0">
              <a:solidFill>
                <a:srgbClr val="003366"/>
              </a:solidFill>
              <a:latin typeface="Arial"/>
            </a:endParaRPr>
          </a:p>
          <a:p>
            <a:pPr defTabSz="781903" fontAlgn="base">
              <a:spcBef>
                <a:spcPts val="257"/>
              </a:spcBef>
              <a:spcAft>
                <a:spcPct val="0"/>
              </a:spcAft>
              <a:defRPr/>
            </a:pPr>
            <a:endParaRPr lang="de-DE" sz="684" dirty="0">
              <a:solidFill>
                <a:srgbClr val="003366"/>
              </a:solidFill>
              <a:latin typeface="Arial"/>
            </a:endParaRPr>
          </a:p>
          <a:p>
            <a:pPr marL="152037" indent="-152037" defTabSz="781903" fontAlgn="base">
              <a:spcBef>
                <a:spcPct val="40000"/>
              </a:spcBef>
              <a:spcAft>
                <a:spcPct val="0"/>
              </a:spcAft>
              <a:buFont typeface="Arial" pitchFamily="34" charset="0"/>
              <a:buChar char="•"/>
              <a:defRPr/>
            </a:pPr>
            <a:r>
              <a:rPr lang="de-DE" sz="1197" dirty="0">
                <a:solidFill>
                  <a:srgbClr val="003366"/>
                </a:solidFill>
                <a:latin typeface="Arial"/>
              </a:rPr>
              <a:t>Die Bearbeitung erfolgt jeweils </a:t>
            </a:r>
            <a:r>
              <a:rPr lang="de-DE" sz="1197" b="1" dirty="0">
                <a:solidFill>
                  <a:srgbClr val="003366"/>
                </a:solidFill>
                <a:latin typeface="Arial"/>
              </a:rPr>
              <a:t>alleine</a:t>
            </a:r>
            <a:r>
              <a:rPr lang="de-DE" sz="1197" dirty="0">
                <a:solidFill>
                  <a:srgbClr val="003366"/>
                </a:solidFill>
                <a:latin typeface="Arial"/>
              </a:rPr>
              <a:t>. </a:t>
            </a:r>
          </a:p>
          <a:p>
            <a:pPr marL="152037" indent="-152037" defTabSz="781903" fontAlgn="base">
              <a:spcBef>
                <a:spcPct val="40000"/>
              </a:spcBef>
              <a:spcAft>
                <a:spcPct val="0"/>
              </a:spcAft>
              <a:buFont typeface="Arial" pitchFamily="34" charset="0"/>
              <a:buChar char="•"/>
              <a:defRPr/>
            </a:pPr>
            <a:r>
              <a:rPr lang="de-DE" sz="1197" dirty="0">
                <a:solidFill>
                  <a:srgbClr val="003366"/>
                </a:solidFill>
                <a:latin typeface="Arial"/>
              </a:rPr>
              <a:t>Die Seminarleistung besteht aus einer schriftlichen Ausarbeitung, einer Abschlusspräsentation sowie einer aktiven Teilnahme an der Plenumsveranstaltung.</a:t>
            </a:r>
          </a:p>
          <a:p>
            <a:pPr marL="152037" indent="-152037" defTabSz="781903" fontAlgn="base">
              <a:spcBef>
                <a:spcPct val="40000"/>
              </a:spcBef>
              <a:spcAft>
                <a:spcPct val="0"/>
              </a:spcAft>
              <a:buFont typeface="Arial" pitchFamily="34" charset="0"/>
              <a:buChar char="•"/>
              <a:defRPr/>
            </a:pPr>
            <a:r>
              <a:rPr lang="de-DE" sz="1197" dirty="0">
                <a:solidFill>
                  <a:srgbClr val="003366"/>
                </a:solidFill>
                <a:latin typeface="Arial"/>
              </a:rPr>
              <a:t>Die Teilnahme an </a:t>
            </a:r>
            <a:r>
              <a:rPr lang="de-DE" sz="1197" b="1" dirty="0">
                <a:solidFill>
                  <a:srgbClr val="003366"/>
                </a:solidFill>
                <a:latin typeface="Arial"/>
              </a:rPr>
              <a:t>allen</a:t>
            </a:r>
            <a:r>
              <a:rPr lang="de-DE" sz="1197" dirty="0">
                <a:solidFill>
                  <a:srgbClr val="003366"/>
                </a:solidFill>
                <a:latin typeface="Arial"/>
              </a:rPr>
              <a:t> Terminen ist verpflichtend.</a:t>
            </a:r>
          </a:p>
          <a:p>
            <a:pPr marL="152037" indent="-152037" defTabSz="781903" fontAlgn="base">
              <a:spcBef>
                <a:spcPct val="40000"/>
              </a:spcBef>
              <a:spcAft>
                <a:spcPct val="0"/>
              </a:spcAft>
              <a:buFont typeface="Arial" pitchFamily="34" charset="0"/>
              <a:buChar char="•"/>
              <a:defRPr/>
            </a:pPr>
            <a:r>
              <a:rPr lang="de-DE" sz="1197" dirty="0">
                <a:solidFill>
                  <a:srgbClr val="003366"/>
                </a:solidFill>
                <a:latin typeface="Arial"/>
              </a:rPr>
              <a:t>Die Teilnehmerzahl ist </a:t>
            </a:r>
            <a:r>
              <a:rPr lang="de-DE" sz="1197" b="1" dirty="0">
                <a:solidFill>
                  <a:srgbClr val="003366"/>
                </a:solidFill>
                <a:latin typeface="Arial"/>
              </a:rPr>
              <a:t>begrenzt</a:t>
            </a:r>
            <a:r>
              <a:rPr lang="de-DE" sz="1197" dirty="0">
                <a:solidFill>
                  <a:srgbClr val="003366"/>
                </a:solidFill>
                <a:latin typeface="Arial"/>
              </a:rPr>
              <a:t> (max. 10 Plätze). Voraussetzung für die Teilnahme ist das Absolvieren der Arbeitsrechtvorlesung im </a:t>
            </a:r>
            <a:r>
              <a:rPr lang="de-DE" sz="1197" dirty="0" err="1">
                <a:solidFill>
                  <a:srgbClr val="003366"/>
                </a:solidFill>
                <a:latin typeface="Arial"/>
              </a:rPr>
              <a:t>WiSe</a:t>
            </a:r>
            <a:r>
              <a:rPr lang="de-DE" sz="1197" dirty="0">
                <a:solidFill>
                  <a:srgbClr val="003366"/>
                </a:solidFill>
                <a:latin typeface="Arial"/>
              </a:rPr>
              <a:t> 2022/2023 oder im </a:t>
            </a:r>
            <a:r>
              <a:rPr lang="de-DE" sz="1197" dirty="0" err="1">
                <a:solidFill>
                  <a:srgbClr val="003366"/>
                </a:solidFill>
                <a:latin typeface="Arial"/>
              </a:rPr>
              <a:t>SoSe</a:t>
            </a:r>
            <a:r>
              <a:rPr lang="de-DE" sz="1197" dirty="0">
                <a:solidFill>
                  <a:srgbClr val="003366"/>
                </a:solidFill>
                <a:latin typeface="Arial"/>
              </a:rPr>
              <a:t> 2023. </a:t>
            </a:r>
          </a:p>
          <a:p>
            <a:pPr marL="152037" indent="-152037" defTabSz="781903" fontAlgn="base">
              <a:spcBef>
                <a:spcPct val="40000"/>
              </a:spcBef>
              <a:spcAft>
                <a:spcPct val="0"/>
              </a:spcAft>
              <a:buFont typeface="Arial" pitchFamily="34" charset="0"/>
              <a:buChar char="•"/>
              <a:defRPr/>
            </a:pPr>
            <a:r>
              <a:rPr lang="de-DE" sz="1197" dirty="0">
                <a:solidFill>
                  <a:srgbClr val="003366"/>
                </a:solidFill>
                <a:latin typeface="Arial"/>
              </a:rPr>
              <a:t>Dozent: Prof. Dr. Christina Escher-</a:t>
            </a:r>
            <a:r>
              <a:rPr lang="de-DE" sz="1197" dirty="0" err="1">
                <a:solidFill>
                  <a:srgbClr val="003366"/>
                </a:solidFill>
                <a:latin typeface="Arial"/>
              </a:rPr>
              <a:t>Weingart</a:t>
            </a:r>
            <a:r>
              <a:rPr lang="de-DE" sz="1197" dirty="0">
                <a:solidFill>
                  <a:srgbClr val="003366"/>
                </a:solidFill>
                <a:latin typeface="Arial"/>
              </a:rPr>
              <a:t> und Jürgen Schneider</a:t>
            </a:r>
          </a:p>
          <a:p>
            <a:pPr marL="152037" indent="-152037" defTabSz="781903" fontAlgn="base">
              <a:spcBef>
                <a:spcPct val="40000"/>
              </a:spcBef>
              <a:spcAft>
                <a:spcPct val="0"/>
              </a:spcAft>
              <a:buFont typeface="Arial" pitchFamily="34" charset="0"/>
              <a:buChar char="•"/>
              <a:defRPr/>
            </a:pPr>
            <a:r>
              <a:rPr lang="de-DE" sz="1197" dirty="0">
                <a:solidFill>
                  <a:srgbClr val="003366"/>
                </a:solidFill>
                <a:latin typeface="Arial"/>
              </a:rPr>
              <a:t>Ansprechpartner: Jürgen Schneider (schneider_juergen@uni-hohenheim.de)</a:t>
            </a:r>
          </a:p>
        </p:txBody>
      </p:sp>
      <p:sp>
        <p:nvSpPr>
          <p:cNvPr id="12" name="Rectangle 2"/>
          <p:cNvSpPr>
            <a:spLocks noChangeArrowheads="1"/>
          </p:cNvSpPr>
          <p:nvPr/>
        </p:nvSpPr>
        <p:spPr bwMode="auto">
          <a:xfrm>
            <a:off x="230771" y="1564498"/>
            <a:ext cx="8755082" cy="535753"/>
          </a:xfrm>
          <a:prstGeom prst="rect">
            <a:avLst/>
          </a:prstGeom>
          <a:noFill/>
          <a:ln w="9525">
            <a:noFill/>
            <a:miter lim="800000"/>
            <a:headEnd/>
            <a:tailEnd/>
          </a:ln>
        </p:spPr>
        <p:txBody>
          <a:bodyPr lIns="153919" tIns="76960" rIns="0" bIns="0"/>
          <a:lstStyle/>
          <a:p>
            <a:pPr defTabSz="891859" eaLnBrk="0" fontAlgn="base" hangingPunct="0">
              <a:spcBef>
                <a:spcPct val="0"/>
              </a:spcBef>
              <a:spcAft>
                <a:spcPct val="0"/>
              </a:spcAft>
            </a:pPr>
            <a:r>
              <a:rPr lang="de-DE" sz="1368" dirty="0">
                <a:solidFill>
                  <a:srgbClr val="003F75"/>
                </a:solidFill>
                <a:latin typeface="Arial Black" pitchFamily="34" charset="0"/>
              </a:rPr>
              <a:t>Seminar Arbeitsrecht am Lehrstuhl für Bürgerliches Recht, Handels-, Wirtschafts- und Agrarrecht 550 A</a:t>
            </a:r>
          </a:p>
          <a:p>
            <a:pPr defTabSz="891859" eaLnBrk="0" fontAlgn="base" hangingPunct="0">
              <a:spcBef>
                <a:spcPct val="0"/>
              </a:spcBef>
              <a:spcAft>
                <a:spcPct val="0"/>
              </a:spcAft>
            </a:pPr>
            <a:endParaRPr lang="de-DE" sz="1368" dirty="0">
              <a:solidFill>
                <a:srgbClr val="003F75"/>
              </a:solidFill>
              <a:latin typeface="Arial Black" pitchFamily="34" charset="0"/>
            </a:endParaRPr>
          </a:p>
        </p:txBody>
      </p:sp>
      <p:sp>
        <p:nvSpPr>
          <p:cNvPr id="7" name="Textfeld 6"/>
          <p:cNvSpPr txBox="1">
            <a:spLocks noChangeArrowheads="1"/>
          </p:cNvSpPr>
          <p:nvPr/>
        </p:nvSpPr>
        <p:spPr bwMode="auto">
          <a:xfrm>
            <a:off x="368067" y="915036"/>
            <a:ext cx="4562467" cy="460767"/>
          </a:xfrm>
          <a:prstGeom prst="rect">
            <a:avLst/>
          </a:prstGeom>
          <a:noFill/>
          <a:ln w="9525">
            <a:noFill/>
            <a:miter lim="800000"/>
            <a:headEnd/>
            <a:tailEnd/>
          </a:ln>
        </p:spPr>
        <p:txBody>
          <a:bodyPr wrap="none">
            <a:spAutoFit/>
          </a:bodyPr>
          <a:lstStyle>
            <a:defPPr>
              <a:defRPr lang="de-DE"/>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0" hangingPunct="0"/>
            <a:r>
              <a:rPr lang="de-DE" sz="1197" dirty="0">
                <a:solidFill>
                  <a:schemeClr val="bg1"/>
                </a:solidFill>
                <a:latin typeface="Arial" panose="020B0604020202020204" pitchFamily="34" charset="0"/>
                <a:cs typeface="Arial" panose="020B0604020202020204" pitchFamily="34" charset="0"/>
              </a:rPr>
              <a:t>FAKULTÄT WIRTSCHAFTS- UND SOZIALWISSENSCHAFTEN</a:t>
            </a:r>
          </a:p>
          <a:p>
            <a:pPr eaLnBrk="0" hangingPunct="0"/>
            <a:r>
              <a:rPr lang="de-DE" sz="1197" dirty="0">
                <a:solidFill>
                  <a:schemeClr val="bg1"/>
                </a:solidFill>
                <a:latin typeface="Arial" panose="020B0604020202020204" pitchFamily="34" charset="0"/>
                <a:cs typeface="Arial" panose="020B0604020202020204" pitchFamily="34" charset="0"/>
              </a:rPr>
              <a:t>INSTITUT FÜR MARKETING &amp; MANAGEMENT</a:t>
            </a:r>
          </a:p>
        </p:txBody>
      </p:sp>
    </p:spTree>
    <p:extLst>
      <p:ext uri="{BB962C8B-B14F-4D97-AF65-F5344CB8AC3E}">
        <p14:creationId xmlns:p14="http://schemas.microsoft.com/office/powerpoint/2010/main" val="3926068291"/>
      </p:ext>
    </p:extLst>
  </p:cSld>
  <p:clrMapOvr>
    <a:masterClrMapping/>
  </p:clrMapOvr>
  <p:transition spd="slow"/>
</p:sld>
</file>

<file path=ppt/theme/theme1.xml><?xml version="1.0" encoding="utf-8"?>
<a:theme xmlns:a="http://schemas.openxmlformats.org/drawingml/2006/main" name="UH_Praesentation_Einrichtung_DE_4-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H_Praesentation_Einrichtung_DE_4-3_neu.pptx" id="{F2D0897E-75ED-4AF9-82D1-30CDA8BA97D3}" vid="{ACE326C9-E057-4ECA-99CC-43883766C1B8}"/>
    </a:ext>
  </a:extLst>
</a:theme>
</file>

<file path=ppt/theme/theme2.xml><?xml version="1.0" encoding="utf-8"?>
<a:theme xmlns:a="http://schemas.openxmlformats.org/drawingml/2006/main" name="Blaue Titelfolie + Log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H_Praesentation_Einrichtung_DE_4-3_neu.pptx" id="{F2D0897E-75ED-4AF9-82D1-30CDA8BA97D3}" vid="{47E713CC-5E45-4D4E-AA53-B7C85D21C6EA}"/>
    </a:ext>
  </a:extLst>
</a:theme>
</file>

<file path=ppt/theme/theme3.xml><?xml version="1.0" encoding="utf-8"?>
<a:theme xmlns:a="http://schemas.openxmlformats.org/drawingml/2006/main" name="Weiße Titelfolie + Logo + 200 Jahre Signe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H_Praesentation_Einrichtung_DE_4-3_neu.pptx" id="{F2D0897E-75ED-4AF9-82D1-30CDA8BA97D3}" vid="{332C8943-24BD-4AD4-8B53-5132D7E117CD}"/>
    </a:ext>
  </a:extLst>
</a:theme>
</file>

<file path=ppt/theme/theme4.xml><?xml version="1.0" encoding="utf-8"?>
<a:theme xmlns:a="http://schemas.openxmlformats.org/drawingml/2006/main" name="Weiße Titelfolie + Log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H_Praesentation_Einrichtung_DE_4-3_neu.pptx" id="{F2D0897E-75ED-4AF9-82D1-30CDA8BA97D3}" vid="{EB1EB611-C03A-484A-B8F6-6D4983C122F6}"/>
    </a:ext>
  </a:extLst>
</a:theme>
</file>

<file path=ppt/theme/theme5.xml><?xml version="1.0" encoding="utf-8"?>
<a:theme xmlns:a="http://schemas.openxmlformats.org/drawingml/2006/main" name="Version Fakultät + UH Logo + 200 Jahr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H_Praesentation_Einrichtung_DE_4-3_neu.pptx" id="{F2D0897E-75ED-4AF9-82D1-30CDA8BA97D3}" vid="{BBCDA7A3-080B-4213-9889-B2B0527C7784}"/>
    </a:ext>
  </a:ext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Praesentation_Einrichtung_DE_4-3</Template>
  <TotalTime>0</TotalTime>
  <Words>852</Words>
  <Application>Microsoft Office PowerPoint</Application>
  <PresentationFormat>Bildschirmpräsentation (4:3)</PresentationFormat>
  <Paragraphs>68</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5</vt:i4>
      </vt:variant>
      <vt:variant>
        <vt:lpstr>Folientitel</vt:lpstr>
      </vt:variant>
      <vt:variant>
        <vt:i4>5</vt:i4>
      </vt:variant>
    </vt:vector>
  </HeadingPairs>
  <TitlesOfParts>
    <vt:vector size="14" baseType="lpstr">
      <vt:lpstr>Arial</vt:lpstr>
      <vt:lpstr>Arial Black</vt:lpstr>
      <vt:lpstr>Calibri</vt:lpstr>
      <vt:lpstr>Wingdings</vt:lpstr>
      <vt:lpstr>UH_Praesentation_Einrichtung_DE_4-3</vt:lpstr>
      <vt:lpstr>Blaue Titelfolie + Logo</vt:lpstr>
      <vt:lpstr>Weiße Titelfolie + Logo + 200 Jahre Signet</vt:lpstr>
      <vt:lpstr>Weiße Titelfolie + Logo</vt:lpstr>
      <vt:lpstr>Version Fakultät + UH Logo + 200 Jahre</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Duong, Thai Tam</dc:creator>
  <cp:lastModifiedBy>Yannik Trautwein</cp:lastModifiedBy>
  <cp:revision>252</cp:revision>
  <cp:lastPrinted>2019-12-17T08:13:59Z</cp:lastPrinted>
  <dcterms:created xsi:type="dcterms:W3CDTF">2018-11-13T14:23:53Z</dcterms:created>
  <dcterms:modified xsi:type="dcterms:W3CDTF">2023-06-15T06:53:46Z</dcterms:modified>
</cp:coreProperties>
</file>